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9B5C7C-487A-46F8-8669-3A5B89CF8455}" type="doc">
      <dgm:prSet loTypeId="urn:microsoft.com/office/officeart/2005/8/layout/cycle7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IN"/>
        </a:p>
      </dgm:t>
    </dgm:pt>
    <dgm:pt modelId="{D31F9BD2-CE69-4DD5-A095-6B0E2CB391D1}">
      <dgm:prSet phldrT="[Text]"/>
      <dgm:spPr/>
      <dgm:t>
        <a:bodyPr/>
        <a:lstStyle/>
        <a:p>
          <a:r>
            <a:rPr lang="en-US" dirty="0" smtClean="0"/>
            <a:t>hormones</a:t>
          </a:r>
          <a:endParaRPr lang="en-IN" dirty="0"/>
        </a:p>
      </dgm:t>
    </dgm:pt>
    <dgm:pt modelId="{F327C434-924F-4364-BC46-196ED9A17C50}" type="parTrans" cxnId="{6461CA18-7D02-4126-8D92-1ACD92BE39ED}">
      <dgm:prSet/>
      <dgm:spPr/>
      <dgm:t>
        <a:bodyPr/>
        <a:lstStyle/>
        <a:p>
          <a:endParaRPr lang="en-IN"/>
        </a:p>
      </dgm:t>
    </dgm:pt>
    <dgm:pt modelId="{B471FC54-79E7-48EC-B5E7-109913E8CDC8}" type="sibTrans" cxnId="{6461CA18-7D02-4126-8D92-1ACD92BE39ED}">
      <dgm:prSet/>
      <dgm:spPr/>
      <dgm:t>
        <a:bodyPr/>
        <a:lstStyle/>
        <a:p>
          <a:endParaRPr lang="en-IN"/>
        </a:p>
      </dgm:t>
    </dgm:pt>
    <dgm:pt modelId="{A55A9829-3F4C-4BC6-AA73-8EA4A57EFEDC}">
      <dgm:prSet phldrT="[Text]"/>
      <dgm:spPr/>
      <dgm:t>
        <a:bodyPr/>
        <a:lstStyle/>
        <a:p>
          <a:r>
            <a:rPr lang="en-US" dirty="0" smtClean="0"/>
            <a:t>Dynamic tests</a:t>
          </a:r>
          <a:endParaRPr lang="en-IN" dirty="0"/>
        </a:p>
      </dgm:t>
    </dgm:pt>
    <dgm:pt modelId="{41D44E33-E3A1-4DFB-81C9-93DD025CE15F}" type="parTrans" cxnId="{838D5CD7-8206-4C95-9662-C50093032FEA}">
      <dgm:prSet/>
      <dgm:spPr/>
      <dgm:t>
        <a:bodyPr/>
        <a:lstStyle/>
        <a:p>
          <a:endParaRPr lang="en-IN"/>
        </a:p>
      </dgm:t>
    </dgm:pt>
    <dgm:pt modelId="{95D40D52-FE25-44B8-97E7-21B6B7FE62B8}" type="sibTrans" cxnId="{838D5CD7-8206-4C95-9662-C50093032FEA}">
      <dgm:prSet/>
      <dgm:spPr/>
      <dgm:t>
        <a:bodyPr/>
        <a:lstStyle/>
        <a:p>
          <a:endParaRPr lang="en-IN"/>
        </a:p>
      </dgm:t>
    </dgm:pt>
    <dgm:pt modelId="{26E04D15-5562-444F-9689-86EF0A0A0677}">
      <dgm:prSet phldrT="[Text]"/>
      <dgm:spPr/>
      <dgm:t>
        <a:bodyPr/>
        <a:lstStyle/>
        <a:p>
          <a:r>
            <a:rPr lang="en-US" dirty="0" smtClean="0"/>
            <a:t>ultrasound</a:t>
          </a:r>
          <a:endParaRPr lang="en-IN" dirty="0"/>
        </a:p>
      </dgm:t>
    </dgm:pt>
    <dgm:pt modelId="{2342EDF5-2EC3-4186-942D-D984B68BED5A}" type="parTrans" cxnId="{72AD4E52-3B1F-4EC2-8220-8D0C9331F837}">
      <dgm:prSet/>
      <dgm:spPr/>
      <dgm:t>
        <a:bodyPr/>
        <a:lstStyle/>
        <a:p>
          <a:endParaRPr lang="en-IN"/>
        </a:p>
      </dgm:t>
    </dgm:pt>
    <dgm:pt modelId="{DBB285D9-C057-442C-9106-17FD67E7019A}" type="sibTrans" cxnId="{72AD4E52-3B1F-4EC2-8220-8D0C9331F837}">
      <dgm:prSet/>
      <dgm:spPr/>
      <dgm:t>
        <a:bodyPr/>
        <a:lstStyle/>
        <a:p>
          <a:endParaRPr lang="en-IN"/>
        </a:p>
      </dgm:t>
    </dgm:pt>
    <dgm:pt modelId="{C01443F5-FA64-4D6C-936B-023E335AF622}" type="pres">
      <dgm:prSet presAssocID="{7A9B5C7C-487A-46F8-8669-3A5B89CF845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4AD4DC0D-BA21-4A76-9FCE-D5DAE60D82A8}" type="pres">
      <dgm:prSet presAssocID="{D31F9BD2-CE69-4DD5-A095-6B0E2CB391D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5351FB2-E16F-48C9-BE07-7820F7E20951}" type="pres">
      <dgm:prSet presAssocID="{B471FC54-79E7-48EC-B5E7-109913E8CDC8}" presName="sibTrans" presStyleLbl="sibTrans2D1" presStyleIdx="0" presStyleCnt="3"/>
      <dgm:spPr/>
      <dgm:t>
        <a:bodyPr/>
        <a:lstStyle/>
        <a:p>
          <a:endParaRPr lang="en-IN"/>
        </a:p>
      </dgm:t>
    </dgm:pt>
    <dgm:pt modelId="{AD54F8CE-9CBE-4B43-9E35-A23881ACBCC0}" type="pres">
      <dgm:prSet presAssocID="{B471FC54-79E7-48EC-B5E7-109913E8CDC8}" presName="connectorText" presStyleLbl="sibTrans2D1" presStyleIdx="0" presStyleCnt="3"/>
      <dgm:spPr/>
      <dgm:t>
        <a:bodyPr/>
        <a:lstStyle/>
        <a:p>
          <a:endParaRPr lang="en-IN"/>
        </a:p>
      </dgm:t>
    </dgm:pt>
    <dgm:pt modelId="{E7687FAE-2158-4061-976B-9A472794F95C}" type="pres">
      <dgm:prSet presAssocID="{A55A9829-3F4C-4BC6-AA73-8EA4A57EFED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1554820-842D-4B66-A77F-FEBBC5378479}" type="pres">
      <dgm:prSet presAssocID="{95D40D52-FE25-44B8-97E7-21B6B7FE62B8}" presName="sibTrans" presStyleLbl="sibTrans2D1" presStyleIdx="1" presStyleCnt="3"/>
      <dgm:spPr/>
      <dgm:t>
        <a:bodyPr/>
        <a:lstStyle/>
        <a:p>
          <a:endParaRPr lang="en-IN"/>
        </a:p>
      </dgm:t>
    </dgm:pt>
    <dgm:pt modelId="{170E86C1-0608-457C-B7BF-DA7B8A339ACB}" type="pres">
      <dgm:prSet presAssocID="{95D40D52-FE25-44B8-97E7-21B6B7FE62B8}" presName="connectorText" presStyleLbl="sibTrans2D1" presStyleIdx="1" presStyleCnt="3"/>
      <dgm:spPr/>
      <dgm:t>
        <a:bodyPr/>
        <a:lstStyle/>
        <a:p>
          <a:endParaRPr lang="en-IN"/>
        </a:p>
      </dgm:t>
    </dgm:pt>
    <dgm:pt modelId="{C8C2D342-40F2-4E91-99CD-1DADEA88322F}" type="pres">
      <dgm:prSet presAssocID="{26E04D15-5562-444F-9689-86EF0A0A067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CF3043D-9604-4577-8B29-40B6C3E997AB}" type="pres">
      <dgm:prSet presAssocID="{DBB285D9-C057-442C-9106-17FD67E7019A}" presName="sibTrans" presStyleLbl="sibTrans2D1" presStyleIdx="2" presStyleCnt="3"/>
      <dgm:spPr/>
      <dgm:t>
        <a:bodyPr/>
        <a:lstStyle/>
        <a:p>
          <a:endParaRPr lang="en-IN"/>
        </a:p>
      </dgm:t>
    </dgm:pt>
    <dgm:pt modelId="{F2D6D21A-E379-4D88-93B6-74922E169D7A}" type="pres">
      <dgm:prSet presAssocID="{DBB285D9-C057-442C-9106-17FD67E7019A}" presName="connectorText" presStyleLbl="sibTrans2D1" presStyleIdx="2" presStyleCnt="3"/>
      <dgm:spPr/>
      <dgm:t>
        <a:bodyPr/>
        <a:lstStyle/>
        <a:p>
          <a:endParaRPr lang="en-IN"/>
        </a:p>
      </dgm:t>
    </dgm:pt>
  </dgm:ptLst>
  <dgm:cxnLst>
    <dgm:cxn modelId="{9DA77632-B081-4880-9385-39077B53BD5B}" type="presOf" srcId="{A55A9829-3F4C-4BC6-AA73-8EA4A57EFEDC}" destId="{E7687FAE-2158-4061-976B-9A472794F95C}" srcOrd="0" destOrd="0" presId="urn:microsoft.com/office/officeart/2005/8/layout/cycle7"/>
    <dgm:cxn modelId="{7E531827-A116-4194-B9A6-47D2F5FFCC9E}" type="presOf" srcId="{B471FC54-79E7-48EC-B5E7-109913E8CDC8}" destId="{E5351FB2-E16F-48C9-BE07-7820F7E20951}" srcOrd="0" destOrd="0" presId="urn:microsoft.com/office/officeart/2005/8/layout/cycle7"/>
    <dgm:cxn modelId="{72AD4E52-3B1F-4EC2-8220-8D0C9331F837}" srcId="{7A9B5C7C-487A-46F8-8669-3A5B89CF8455}" destId="{26E04D15-5562-444F-9689-86EF0A0A0677}" srcOrd="2" destOrd="0" parTransId="{2342EDF5-2EC3-4186-942D-D984B68BED5A}" sibTransId="{DBB285D9-C057-442C-9106-17FD67E7019A}"/>
    <dgm:cxn modelId="{5AC2BA6E-1298-4918-9B95-14FEE542A902}" type="presOf" srcId="{7A9B5C7C-487A-46F8-8669-3A5B89CF8455}" destId="{C01443F5-FA64-4D6C-936B-023E335AF622}" srcOrd="0" destOrd="0" presId="urn:microsoft.com/office/officeart/2005/8/layout/cycle7"/>
    <dgm:cxn modelId="{46CF4409-4AEB-4B16-AF93-83D43D1F6FAC}" type="presOf" srcId="{26E04D15-5562-444F-9689-86EF0A0A0677}" destId="{C8C2D342-40F2-4E91-99CD-1DADEA88322F}" srcOrd="0" destOrd="0" presId="urn:microsoft.com/office/officeart/2005/8/layout/cycle7"/>
    <dgm:cxn modelId="{BC998A98-3E68-4F1C-9500-F90B0C143E2F}" type="presOf" srcId="{B471FC54-79E7-48EC-B5E7-109913E8CDC8}" destId="{AD54F8CE-9CBE-4B43-9E35-A23881ACBCC0}" srcOrd="1" destOrd="0" presId="urn:microsoft.com/office/officeart/2005/8/layout/cycle7"/>
    <dgm:cxn modelId="{838D5CD7-8206-4C95-9662-C50093032FEA}" srcId="{7A9B5C7C-487A-46F8-8669-3A5B89CF8455}" destId="{A55A9829-3F4C-4BC6-AA73-8EA4A57EFEDC}" srcOrd="1" destOrd="0" parTransId="{41D44E33-E3A1-4DFB-81C9-93DD025CE15F}" sibTransId="{95D40D52-FE25-44B8-97E7-21B6B7FE62B8}"/>
    <dgm:cxn modelId="{F2598F50-8DD1-4D06-A9A6-4869A33D24A5}" type="presOf" srcId="{D31F9BD2-CE69-4DD5-A095-6B0E2CB391D1}" destId="{4AD4DC0D-BA21-4A76-9FCE-D5DAE60D82A8}" srcOrd="0" destOrd="0" presId="urn:microsoft.com/office/officeart/2005/8/layout/cycle7"/>
    <dgm:cxn modelId="{1740281F-EB32-4B59-9AF4-CA931B3BAF67}" type="presOf" srcId="{95D40D52-FE25-44B8-97E7-21B6B7FE62B8}" destId="{51554820-842D-4B66-A77F-FEBBC5378479}" srcOrd="0" destOrd="0" presId="urn:microsoft.com/office/officeart/2005/8/layout/cycle7"/>
    <dgm:cxn modelId="{6461CA18-7D02-4126-8D92-1ACD92BE39ED}" srcId="{7A9B5C7C-487A-46F8-8669-3A5B89CF8455}" destId="{D31F9BD2-CE69-4DD5-A095-6B0E2CB391D1}" srcOrd="0" destOrd="0" parTransId="{F327C434-924F-4364-BC46-196ED9A17C50}" sibTransId="{B471FC54-79E7-48EC-B5E7-109913E8CDC8}"/>
    <dgm:cxn modelId="{FE67EA65-8DAD-4B85-ADA5-5B94000C20BF}" type="presOf" srcId="{DBB285D9-C057-442C-9106-17FD67E7019A}" destId="{9CF3043D-9604-4577-8B29-40B6C3E997AB}" srcOrd="0" destOrd="0" presId="urn:microsoft.com/office/officeart/2005/8/layout/cycle7"/>
    <dgm:cxn modelId="{B8B6A31F-DB6C-431C-AA40-8E40881594F7}" type="presOf" srcId="{95D40D52-FE25-44B8-97E7-21B6B7FE62B8}" destId="{170E86C1-0608-457C-B7BF-DA7B8A339ACB}" srcOrd="1" destOrd="0" presId="urn:microsoft.com/office/officeart/2005/8/layout/cycle7"/>
    <dgm:cxn modelId="{D7824A8B-882F-4F4B-A478-B4C4E6EAEA19}" type="presOf" srcId="{DBB285D9-C057-442C-9106-17FD67E7019A}" destId="{F2D6D21A-E379-4D88-93B6-74922E169D7A}" srcOrd="1" destOrd="0" presId="urn:microsoft.com/office/officeart/2005/8/layout/cycle7"/>
    <dgm:cxn modelId="{AE14E48A-36D0-4534-9056-7BEF5789D8E8}" type="presParOf" srcId="{C01443F5-FA64-4D6C-936B-023E335AF622}" destId="{4AD4DC0D-BA21-4A76-9FCE-D5DAE60D82A8}" srcOrd="0" destOrd="0" presId="urn:microsoft.com/office/officeart/2005/8/layout/cycle7"/>
    <dgm:cxn modelId="{5E05602B-F925-4714-B79E-DB7A761AD4C5}" type="presParOf" srcId="{C01443F5-FA64-4D6C-936B-023E335AF622}" destId="{E5351FB2-E16F-48C9-BE07-7820F7E20951}" srcOrd="1" destOrd="0" presId="urn:microsoft.com/office/officeart/2005/8/layout/cycle7"/>
    <dgm:cxn modelId="{5AA987FA-F904-4258-9DE1-E87E398EB8B9}" type="presParOf" srcId="{E5351FB2-E16F-48C9-BE07-7820F7E20951}" destId="{AD54F8CE-9CBE-4B43-9E35-A23881ACBCC0}" srcOrd="0" destOrd="0" presId="urn:microsoft.com/office/officeart/2005/8/layout/cycle7"/>
    <dgm:cxn modelId="{4FFB0B9A-1F51-45C3-B887-794B79BCB568}" type="presParOf" srcId="{C01443F5-FA64-4D6C-936B-023E335AF622}" destId="{E7687FAE-2158-4061-976B-9A472794F95C}" srcOrd="2" destOrd="0" presId="urn:microsoft.com/office/officeart/2005/8/layout/cycle7"/>
    <dgm:cxn modelId="{3968F660-2C1D-45F2-BE8F-3FFF04C6AA94}" type="presParOf" srcId="{C01443F5-FA64-4D6C-936B-023E335AF622}" destId="{51554820-842D-4B66-A77F-FEBBC5378479}" srcOrd="3" destOrd="0" presId="urn:microsoft.com/office/officeart/2005/8/layout/cycle7"/>
    <dgm:cxn modelId="{76112869-EDF9-4E99-BAD7-22F4B2450973}" type="presParOf" srcId="{51554820-842D-4B66-A77F-FEBBC5378479}" destId="{170E86C1-0608-457C-B7BF-DA7B8A339ACB}" srcOrd="0" destOrd="0" presId="urn:microsoft.com/office/officeart/2005/8/layout/cycle7"/>
    <dgm:cxn modelId="{155A353E-5E6D-4069-96BA-7D9CAA478446}" type="presParOf" srcId="{C01443F5-FA64-4D6C-936B-023E335AF622}" destId="{C8C2D342-40F2-4E91-99CD-1DADEA88322F}" srcOrd="4" destOrd="0" presId="urn:microsoft.com/office/officeart/2005/8/layout/cycle7"/>
    <dgm:cxn modelId="{F8CD2AD0-C57E-423F-BBAE-DE8B21CED8CB}" type="presParOf" srcId="{C01443F5-FA64-4D6C-936B-023E335AF622}" destId="{9CF3043D-9604-4577-8B29-40B6C3E997AB}" srcOrd="5" destOrd="0" presId="urn:microsoft.com/office/officeart/2005/8/layout/cycle7"/>
    <dgm:cxn modelId="{BB9D8825-8036-4C38-AE8A-A02B8F72EF81}" type="presParOf" srcId="{9CF3043D-9604-4577-8B29-40B6C3E997AB}" destId="{F2D6D21A-E379-4D88-93B6-74922E169D7A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6B745C-011B-47E8-B5BE-CB90CF94A4CE}" type="datetimeFigureOut">
              <a:rPr lang="en-IN" smtClean="0"/>
              <a:t>16-11-2012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D5010-68BE-45E5-BF12-6FCD6CCF5CB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3511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372E-D8D7-4E1B-874B-487D9C35A4F1}" type="datetimeFigureOut">
              <a:rPr lang="en-IN" smtClean="0"/>
              <a:t>16-11-2012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E278A-4E7B-4199-8223-20843289A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2839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372E-D8D7-4E1B-874B-487D9C35A4F1}" type="datetimeFigureOut">
              <a:rPr lang="en-IN" smtClean="0"/>
              <a:t>16-11-2012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E278A-4E7B-4199-8223-20843289A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2694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372E-D8D7-4E1B-874B-487D9C35A4F1}" type="datetimeFigureOut">
              <a:rPr lang="en-IN" smtClean="0"/>
              <a:t>16-11-2012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E278A-4E7B-4199-8223-20843289A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958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372E-D8D7-4E1B-874B-487D9C35A4F1}" type="datetimeFigureOut">
              <a:rPr lang="en-IN" smtClean="0"/>
              <a:t>16-11-2012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E278A-4E7B-4199-8223-20843289A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5869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372E-D8D7-4E1B-874B-487D9C35A4F1}" type="datetimeFigureOut">
              <a:rPr lang="en-IN" smtClean="0"/>
              <a:t>16-11-2012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E278A-4E7B-4199-8223-20843289A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635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372E-D8D7-4E1B-874B-487D9C35A4F1}" type="datetimeFigureOut">
              <a:rPr lang="en-IN" smtClean="0"/>
              <a:t>16-11-2012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E278A-4E7B-4199-8223-20843289A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492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372E-D8D7-4E1B-874B-487D9C35A4F1}" type="datetimeFigureOut">
              <a:rPr lang="en-IN" smtClean="0"/>
              <a:t>16-11-2012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E278A-4E7B-4199-8223-20843289A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8405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372E-D8D7-4E1B-874B-487D9C35A4F1}" type="datetimeFigureOut">
              <a:rPr lang="en-IN" smtClean="0"/>
              <a:t>16-11-2012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E278A-4E7B-4199-8223-20843289A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016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372E-D8D7-4E1B-874B-487D9C35A4F1}" type="datetimeFigureOut">
              <a:rPr lang="en-IN" smtClean="0"/>
              <a:t>16-11-2012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E278A-4E7B-4199-8223-20843289A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437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372E-D8D7-4E1B-874B-487D9C35A4F1}" type="datetimeFigureOut">
              <a:rPr lang="en-IN" smtClean="0"/>
              <a:t>16-11-2012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E278A-4E7B-4199-8223-20843289A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2399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372E-D8D7-4E1B-874B-487D9C35A4F1}" type="datetimeFigureOut">
              <a:rPr lang="en-IN" smtClean="0"/>
              <a:t>16-11-2012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E278A-4E7B-4199-8223-20843289A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948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372E-D8D7-4E1B-874B-487D9C35A4F1}" type="datetimeFigureOut">
              <a:rPr lang="en-IN" smtClean="0"/>
              <a:t>16-11-2012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E278A-4E7B-4199-8223-20843289A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0627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958191" y="836712"/>
            <a:ext cx="712879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… an intractable problem in infertility treatment….</a:t>
            </a:r>
            <a:endParaRPr lang="en-IN" sz="3200" dirty="0"/>
          </a:p>
        </p:txBody>
      </p:sp>
      <p:sp>
        <p:nvSpPr>
          <p:cNvPr id="3" name="Rounded Rectangle 2"/>
          <p:cNvSpPr/>
          <p:nvPr/>
        </p:nvSpPr>
        <p:spPr>
          <a:xfrm>
            <a:off x="958191" y="2564904"/>
            <a:ext cx="712879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… with no clear definition/consensus….</a:t>
            </a:r>
            <a:endParaRPr lang="en-IN" sz="3200" dirty="0"/>
          </a:p>
        </p:txBody>
      </p:sp>
      <p:sp>
        <p:nvSpPr>
          <p:cNvPr id="4" name="Rounded Rectangle 3"/>
          <p:cNvSpPr/>
          <p:nvPr/>
        </p:nvSpPr>
        <p:spPr>
          <a:xfrm>
            <a:off x="1016790" y="4365104"/>
            <a:ext cx="712879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… has managed to dodge the advances in infertility treatment….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2321711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76672"/>
            <a:ext cx="871296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Poor responders – how to manage them?</a:t>
            </a:r>
            <a:endParaRPr lang="en-IN" sz="3200" dirty="0"/>
          </a:p>
        </p:txBody>
      </p:sp>
      <p:sp>
        <p:nvSpPr>
          <p:cNvPr id="3" name="Diamond 2"/>
          <p:cNvSpPr/>
          <p:nvPr/>
        </p:nvSpPr>
        <p:spPr>
          <a:xfrm>
            <a:off x="2915816" y="2426715"/>
            <a:ext cx="2808312" cy="2736304"/>
          </a:xfrm>
          <a:prstGeom prst="diamond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Modify </a:t>
            </a:r>
          </a:p>
          <a:p>
            <a:pPr algn="ctr"/>
            <a:r>
              <a:rPr lang="en-US" dirty="0" smtClean="0"/>
              <a:t>Stimulation </a:t>
            </a:r>
          </a:p>
          <a:p>
            <a:pPr algn="ctr"/>
            <a:r>
              <a:rPr lang="en-US" dirty="0" smtClean="0"/>
              <a:t>Protocol</a:t>
            </a:r>
            <a:endParaRPr lang="en-IN" dirty="0"/>
          </a:p>
        </p:txBody>
      </p:sp>
      <p:sp>
        <p:nvSpPr>
          <p:cNvPr id="4" name="Diamond 3"/>
          <p:cNvSpPr/>
          <p:nvPr/>
        </p:nvSpPr>
        <p:spPr>
          <a:xfrm>
            <a:off x="5868144" y="2396092"/>
            <a:ext cx="2808312" cy="2736304"/>
          </a:xfrm>
          <a:prstGeom prst="diamond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Adjuvant </a:t>
            </a:r>
          </a:p>
          <a:p>
            <a:pPr algn="ctr"/>
            <a:r>
              <a:rPr lang="en-US" dirty="0" smtClean="0"/>
              <a:t>therapy</a:t>
            </a:r>
            <a:endParaRPr lang="en-IN" dirty="0"/>
          </a:p>
        </p:txBody>
      </p:sp>
      <p:sp>
        <p:nvSpPr>
          <p:cNvPr id="6" name="Round Diagonal Corner Rectangle 5"/>
          <p:cNvSpPr/>
          <p:nvPr/>
        </p:nvSpPr>
        <p:spPr>
          <a:xfrm>
            <a:off x="5868144" y="2060848"/>
            <a:ext cx="3096344" cy="3816424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Conventional Agonists protocol</a:t>
            </a:r>
          </a:p>
          <a:p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</a:t>
            </a:r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Dampening of ovarian response to gonadotropin stimulation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32310" y="1892036"/>
            <a:ext cx="266429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Mini dose </a:t>
            </a:r>
          </a:p>
          <a:p>
            <a:pPr algn="ctr"/>
            <a:r>
              <a:rPr lang="en-US" sz="2400" dirty="0" smtClean="0"/>
              <a:t>protocol</a:t>
            </a:r>
            <a:endParaRPr lang="en-IN" sz="2400" dirty="0"/>
          </a:p>
        </p:txBody>
      </p:sp>
      <p:sp>
        <p:nvSpPr>
          <p:cNvPr id="8" name="Rounded Rectangle 7"/>
          <p:cNvSpPr/>
          <p:nvPr/>
        </p:nvSpPr>
        <p:spPr>
          <a:xfrm>
            <a:off x="251520" y="2996952"/>
            <a:ext cx="266429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“Stop”</a:t>
            </a:r>
          </a:p>
          <a:p>
            <a:pPr algn="ctr"/>
            <a:r>
              <a:rPr lang="en-US" sz="2400" dirty="0" smtClean="0"/>
              <a:t>protocol</a:t>
            </a:r>
            <a:endParaRPr lang="en-IN" sz="2400" dirty="0"/>
          </a:p>
        </p:txBody>
      </p:sp>
      <p:sp>
        <p:nvSpPr>
          <p:cNvPr id="9" name="Rounded Rectangle 8"/>
          <p:cNvSpPr/>
          <p:nvPr/>
        </p:nvSpPr>
        <p:spPr>
          <a:xfrm>
            <a:off x="251520" y="4154906"/>
            <a:ext cx="2664296" cy="13623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Short/</a:t>
            </a:r>
          </a:p>
          <a:p>
            <a:pPr algn="ctr"/>
            <a:r>
              <a:rPr lang="en-US" sz="2400" dirty="0" smtClean="0"/>
              <a:t>Ultra-short/Flare</a:t>
            </a:r>
            <a:r>
              <a:rPr lang="en-US" dirty="0" smtClean="0"/>
              <a:t> protocol</a:t>
            </a:r>
            <a:endParaRPr lang="en-IN" dirty="0"/>
          </a:p>
        </p:txBody>
      </p:sp>
      <p:sp>
        <p:nvSpPr>
          <p:cNvPr id="10" name="Rounded Rectangle 9"/>
          <p:cNvSpPr/>
          <p:nvPr/>
        </p:nvSpPr>
        <p:spPr>
          <a:xfrm>
            <a:off x="251520" y="5661248"/>
            <a:ext cx="266429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Micro dose flare</a:t>
            </a:r>
          </a:p>
          <a:p>
            <a:pPr algn="ctr"/>
            <a:r>
              <a:rPr lang="en-US" sz="2400" dirty="0" smtClean="0"/>
              <a:t>protocol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549096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76672"/>
            <a:ext cx="871296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Poor responders – how to manage them?</a:t>
            </a:r>
            <a:endParaRPr lang="en-IN" sz="3200" dirty="0"/>
          </a:p>
        </p:txBody>
      </p:sp>
      <p:sp>
        <p:nvSpPr>
          <p:cNvPr id="3" name="Diamond 2"/>
          <p:cNvSpPr/>
          <p:nvPr/>
        </p:nvSpPr>
        <p:spPr>
          <a:xfrm>
            <a:off x="899592" y="2134491"/>
            <a:ext cx="2808312" cy="2736304"/>
          </a:xfrm>
          <a:prstGeom prst="diamond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Modify </a:t>
            </a:r>
          </a:p>
          <a:p>
            <a:pPr algn="ctr"/>
            <a:r>
              <a:rPr lang="en-US" dirty="0" smtClean="0"/>
              <a:t>Stimulation </a:t>
            </a:r>
          </a:p>
          <a:p>
            <a:pPr algn="ctr"/>
            <a:r>
              <a:rPr lang="en-US" dirty="0" smtClean="0"/>
              <a:t>Protocol</a:t>
            </a:r>
            <a:endParaRPr lang="en-IN" dirty="0"/>
          </a:p>
        </p:txBody>
      </p:sp>
      <p:sp>
        <p:nvSpPr>
          <p:cNvPr id="6" name="Round Diagonal Corner Rectangle 5"/>
          <p:cNvSpPr/>
          <p:nvPr/>
        </p:nvSpPr>
        <p:spPr>
          <a:xfrm>
            <a:off x="3851920" y="1988840"/>
            <a:ext cx="5091461" cy="396044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Antagonist protocol</a:t>
            </a:r>
          </a:p>
          <a:p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-decreases stimulation duration</a:t>
            </a:r>
          </a:p>
          <a:p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-fewer cancellations</a:t>
            </a:r>
          </a:p>
          <a:p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-lesser Gonadotropins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523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76672"/>
            <a:ext cx="871296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Poor responders – how to manage them?</a:t>
            </a:r>
            <a:endParaRPr lang="en-IN" sz="3200" dirty="0"/>
          </a:p>
        </p:txBody>
      </p:sp>
      <p:sp>
        <p:nvSpPr>
          <p:cNvPr id="4" name="Diamond 3"/>
          <p:cNvSpPr/>
          <p:nvPr/>
        </p:nvSpPr>
        <p:spPr>
          <a:xfrm>
            <a:off x="3059832" y="2492896"/>
            <a:ext cx="2808312" cy="2736304"/>
          </a:xfrm>
          <a:prstGeom prst="diamond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Adjuvant </a:t>
            </a:r>
          </a:p>
          <a:p>
            <a:pPr algn="ctr"/>
            <a:r>
              <a:rPr lang="en-US" dirty="0" smtClean="0"/>
              <a:t>therapy</a:t>
            </a:r>
            <a:endParaRPr lang="en-IN" dirty="0"/>
          </a:p>
        </p:txBody>
      </p:sp>
      <p:sp>
        <p:nvSpPr>
          <p:cNvPr id="11" name="Rounded Rectangle 10"/>
          <p:cNvSpPr/>
          <p:nvPr/>
        </p:nvSpPr>
        <p:spPr>
          <a:xfrm>
            <a:off x="323528" y="1892036"/>
            <a:ext cx="266429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Growth Hormone</a:t>
            </a:r>
            <a:endParaRPr lang="en-IN" sz="2400" dirty="0"/>
          </a:p>
        </p:txBody>
      </p:sp>
      <p:sp>
        <p:nvSpPr>
          <p:cNvPr id="12" name="Rounded Rectangle 11"/>
          <p:cNvSpPr/>
          <p:nvPr/>
        </p:nvSpPr>
        <p:spPr>
          <a:xfrm>
            <a:off x="323528" y="2756132"/>
            <a:ext cx="266429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Androgens</a:t>
            </a:r>
            <a:endParaRPr lang="en-IN" sz="2400" dirty="0"/>
          </a:p>
        </p:txBody>
      </p:sp>
      <p:sp>
        <p:nvSpPr>
          <p:cNvPr id="13" name="Rounded Rectangle 12"/>
          <p:cNvSpPr/>
          <p:nvPr/>
        </p:nvSpPr>
        <p:spPr>
          <a:xfrm>
            <a:off x="323528" y="3688044"/>
            <a:ext cx="266429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Soft Protocols</a:t>
            </a:r>
            <a:endParaRPr lang="en-IN" sz="2400" dirty="0"/>
          </a:p>
        </p:txBody>
      </p:sp>
      <p:sp>
        <p:nvSpPr>
          <p:cNvPr id="14" name="Rounded Rectangle 13"/>
          <p:cNvSpPr/>
          <p:nvPr/>
        </p:nvSpPr>
        <p:spPr>
          <a:xfrm>
            <a:off x="323528" y="4628340"/>
            <a:ext cx="266429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r- LH</a:t>
            </a:r>
            <a:endParaRPr lang="en-IN" sz="2400" dirty="0"/>
          </a:p>
        </p:txBody>
      </p:sp>
      <p:sp>
        <p:nvSpPr>
          <p:cNvPr id="15" name="Rounded Rectangle 14"/>
          <p:cNvSpPr/>
          <p:nvPr/>
        </p:nvSpPr>
        <p:spPr>
          <a:xfrm>
            <a:off x="323528" y="5589240"/>
            <a:ext cx="266429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L-arginine, steroids, aspirin</a:t>
            </a:r>
            <a:endParaRPr lang="en-IN" sz="2400" dirty="0"/>
          </a:p>
        </p:txBody>
      </p:sp>
      <p:sp>
        <p:nvSpPr>
          <p:cNvPr id="16" name="Rounded Rectangle 15"/>
          <p:cNvSpPr/>
          <p:nvPr/>
        </p:nvSpPr>
        <p:spPr>
          <a:xfrm>
            <a:off x="5868144" y="3260188"/>
            <a:ext cx="266429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COC pill</a:t>
            </a:r>
            <a:endParaRPr lang="en-IN" sz="2400" dirty="0"/>
          </a:p>
        </p:txBody>
      </p:sp>
      <p:sp>
        <p:nvSpPr>
          <p:cNvPr id="17" name="Rounded Rectangle 16"/>
          <p:cNvSpPr/>
          <p:nvPr/>
        </p:nvSpPr>
        <p:spPr>
          <a:xfrm>
            <a:off x="5869035" y="2135381"/>
            <a:ext cx="266429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Estradiol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5001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332656"/>
            <a:ext cx="871296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Poor responders – how to manage them?</a:t>
            </a:r>
            <a:endParaRPr lang="en-IN" sz="3200" dirty="0"/>
          </a:p>
        </p:txBody>
      </p:sp>
      <p:sp>
        <p:nvSpPr>
          <p:cNvPr id="3" name="Rounded Rectangle 2"/>
          <p:cNvSpPr/>
          <p:nvPr/>
        </p:nvSpPr>
        <p:spPr>
          <a:xfrm>
            <a:off x="323528" y="1892036"/>
            <a:ext cx="266429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Growth Hormone</a:t>
            </a:r>
            <a:endParaRPr lang="en-IN" sz="2400" dirty="0"/>
          </a:p>
        </p:txBody>
      </p:sp>
      <p:sp>
        <p:nvSpPr>
          <p:cNvPr id="4" name="Rectangle 3"/>
          <p:cNvSpPr/>
          <p:nvPr/>
        </p:nvSpPr>
        <p:spPr>
          <a:xfrm>
            <a:off x="3779912" y="1772816"/>
            <a:ext cx="4896544" cy="25922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Potentiates  effect of FSH</a:t>
            </a:r>
          </a:p>
          <a:p>
            <a:pPr marL="342900" indent="-342900">
              <a:buAutoNum type="arabicPeriod"/>
            </a:pP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Previous poor responders have proven benefit</a:t>
            </a:r>
          </a:p>
          <a:p>
            <a:pPr marL="342900" indent="-342900">
              <a:buAutoNum type="arabicPeriod"/>
            </a:pP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Costly </a:t>
            </a:r>
          </a:p>
          <a:p>
            <a:pPr marL="342900" indent="-342900">
              <a:buAutoNum type="arabicPeriod"/>
            </a:pP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Not widely available</a:t>
            </a:r>
          </a:p>
          <a:p>
            <a:pPr marL="342900" indent="-342900">
              <a:buAutoNum type="arabicPeriod"/>
            </a:pP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No consensus on dose / route</a:t>
            </a:r>
            <a:endParaRPr lang="en-IN" dirty="0"/>
          </a:p>
        </p:txBody>
      </p:sp>
      <p:sp>
        <p:nvSpPr>
          <p:cNvPr id="5" name="Rounded Rectangle 4"/>
          <p:cNvSpPr/>
          <p:nvPr/>
        </p:nvSpPr>
        <p:spPr>
          <a:xfrm>
            <a:off x="563279" y="4581128"/>
            <a:ext cx="8136904" cy="187220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Case – Control design</a:t>
            </a:r>
          </a:p>
          <a:p>
            <a:pPr algn="ctr"/>
            <a:r>
              <a:rPr lang="en-US" sz="2400" dirty="0" smtClean="0"/>
              <a:t>128 – 81 </a:t>
            </a:r>
          </a:p>
          <a:p>
            <a:pPr algn="ctr"/>
            <a:r>
              <a:rPr lang="en-US" sz="2400" dirty="0" smtClean="0"/>
              <a:t>2U s/c Growth Hormone</a:t>
            </a:r>
          </a:p>
          <a:p>
            <a:pPr algn="ctr"/>
            <a:r>
              <a:rPr lang="en-US" sz="2400" dirty="0" smtClean="0"/>
              <a:t>More M-II oocytes, higher E2 levels,  pregnancy rates</a:t>
            </a:r>
            <a:endParaRPr lang="en-IN" sz="2400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868144" y="5789391"/>
            <a:ext cx="0" cy="36004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6411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332656"/>
            <a:ext cx="871296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Poor responders – how to manage them?</a:t>
            </a:r>
            <a:endParaRPr lang="en-IN" sz="3200" dirty="0"/>
          </a:p>
        </p:txBody>
      </p:sp>
      <p:sp>
        <p:nvSpPr>
          <p:cNvPr id="3" name="Rounded Rectangle 2"/>
          <p:cNvSpPr/>
          <p:nvPr/>
        </p:nvSpPr>
        <p:spPr>
          <a:xfrm>
            <a:off x="323528" y="2756132"/>
            <a:ext cx="266429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Androgens</a:t>
            </a:r>
          </a:p>
          <a:p>
            <a:pPr algn="ctr"/>
            <a:r>
              <a:rPr lang="en-US" sz="2400" dirty="0" smtClean="0"/>
              <a:t>DHES</a:t>
            </a:r>
            <a:endParaRPr lang="en-IN" sz="2400" dirty="0"/>
          </a:p>
        </p:txBody>
      </p:sp>
      <p:sp>
        <p:nvSpPr>
          <p:cNvPr id="4" name="Rectangle 3"/>
          <p:cNvSpPr/>
          <p:nvPr/>
        </p:nvSpPr>
        <p:spPr>
          <a:xfrm>
            <a:off x="3779912" y="1772816"/>
            <a:ext cx="4896544" cy="338437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Essential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prohormone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in follicular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steroidogenesis</a:t>
            </a:r>
            <a:endParaRPr lang="en-US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342900" indent="-342900">
              <a:buAutoNum type="arabicPeriod"/>
            </a:pP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Improves the ovarian </a:t>
            </a: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micromilieu</a:t>
            </a:r>
            <a:endParaRPr lang="en-US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342900" indent="-342900">
              <a:buAutoNum type="arabicPeriod"/>
            </a:pPr>
            <a:r>
              <a:rPr lang="en-US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Micronised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DHES – 25mg TID X 4months </a:t>
            </a:r>
          </a:p>
          <a:p>
            <a:pPr marL="342900" indent="-342900">
              <a:buAutoNum type="arabicPeriod"/>
            </a:pP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Improves pregnancy rates and reduces miscarriage rates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08486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332656"/>
            <a:ext cx="871296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Poor responders – how to manage them?</a:t>
            </a:r>
            <a:endParaRPr lang="en-IN" sz="3200" dirty="0"/>
          </a:p>
        </p:txBody>
      </p:sp>
      <p:sp>
        <p:nvSpPr>
          <p:cNvPr id="3" name="Rounded Rectangle 2"/>
          <p:cNvSpPr/>
          <p:nvPr/>
        </p:nvSpPr>
        <p:spPr>
          <a:xfrm>
            <a:off x="323528" y="2924944"/>
            <a:ext cx="266429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r- LH</a:t>
            </a:r>
            <a:endParaRPr lang="en-IN" sz="2400" dirty="0"/>
          </a:p>
        </p:txBody>
      </p:sp>
      <p:sp>
        <p:nvSpPr>
          <p:cNvPr id="4" name="Rectangle 3"/>
          <p:cNvSpPr/>
          <p:nvPr/>
        </p:nvSpPr>
        <p:spPr>
          <a:xfrm>
            <a:off x="3779912" y="1772816"/>
            <a:ext cx="4896544" cy="338437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LH plays a role in follicular development </a:t>
            </a:r>
          </a:p>
          <a:p>
            <a:pPr marL="342900" indent="-342900">
              <a:buAutoNum type="arabicPeriod"/>
            </a:pP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From D8, 75-150 IU </a:t>
            </a:r>
          </a:p>
          <a:p>
            <a:pPr marL="342900" indent="-342900">
              <a:buAutoNum type="arabicPeriod"/>
            </a:pP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Beneficial in a subset of </a:t>
            </a:r>
          </a:p>
          <a:p>
            <a:pPr lvl="1"/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a. age &gt;35, </a:t>
            </a:r>
          </a:p>
          <a:p>
            <a:pPr lvl="1"/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b. previous POR</a:t>
            </a:r>
          </a:p>
          <a:p>
            <a:pPr lvl="1"/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c. Antagonist cycles</a:t>
            </a:r>
          </a:p>
          <a:p>
            <a:pPr marL="342900" indent="-342900">
              <a:buAutoNum type="arabicPeriod"/>
            </a:pP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Improves pregnancy rates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5759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332656"/>
            <a:ext cx="871296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Poor responders – what to remember?</a:t>
            </a:r>
            <a:endParaRPr lang="en-IN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Not uncommon</a:t>
            </a:r>
            <a:endParaRPr lang="en-IN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Bologna criteria – Age, risk factors, ORT, previous cycle response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Hormones + USG – better prediction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Modified protocols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Adjuvants</a:t>
            </a:r>
          </a:p>
        </p:txBody>
      </p:sp>
    </p:spTree>
    <p:extLst>
      <p:ext uri="{BB962C8B-B14F-4D97-AF65-F5344CB8AC3E}">
        <p14:creationId xmlns:p14="http://schemas.microsoft.com/office/powerpoint/2010/main" val="197887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35"/>
          <a:stretch/>
        </p:blipFill>
        <p:spPr>
          <a:xfrm>
            <a:off x="6531552" y="0"/>
            <a:ext cx="2612448" cy="971550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5004048" y="1700808"/>
            <a:ext cx="3672408" cy="3564396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POOR RESPONDERS</a:t>
            </a:r>
          </a:p>
          <a:p>
            <a:pPr algn="ctr"/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 </a:t>
            </a:r>
          </a:p>
          <a:p>
            <a:pPr algn="ctr"/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INFERTILITY </a:t>
            </a:r>
          </a:p>
          <a:p>
            <a:pPr algn="ctr"/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TREATMENT</a:t>
            </a:r>
            <a:endParaRPr lang="en-IN" sz="4000" dirty="0"/>
          </a:p>
        </p:txBody>
      </p:sp>
      <p:sp>
        <p:nvSpPr>
          <p:cNvPr id="10" name="Rectangle 9"/>
          <p:cNvSpPr/>
          <p:nvPr/>
        </p:nvSpPr>
        <p:spPr>
          <a:xfrm>
            <a:off x="0" y="5949280"/>
            <a:ext cx="914596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Jisha Rajendran </a:t>
            </a:r>
            <a:endParaRPr lang="en-IN" sz="24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92696"/>
            <a:ext cx="3888432" cy="5052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84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40" r="39427" b="22349"/>
          <a:stretch/>
        </p:blipFill>
        <p:spPr bwMode="auto">
          <a:xfrm>
            <a:off x="0" y="551542"/>
            <a:ext cx="9144000" cy="5950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2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5256127" y="4451408"/>
            <a:ext cx="6480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4" name="Group 13"/>
          <p:cNvGrpSpPr/>
          <p:nvPr/>
        </p:nvGrpSpPr>
        <p:grpSpPr>
          <a:xfrm>
            <a:off x="2891313" y="2219160"/>
            <a:ext cx="3744416" cy="3528392"/>
            <a:chOff x="1259632" y="1196752"/>
            <a:chExt cx="3744416" cy="3528392"/>
          </a:xfrm>
        </p:grpSpPr>
        <p:sp>
          <p:nvSpPr>
            <p:cNvPr id="2" name="Oval 1"/>
            <p:cNvSpPr/>
            <p:nvPr/>
          </p:nvSpPr>
          <p:spPr>
            <a:xfrm>
              <a:off x="1259632" y="1196752"/>
              <a:ext cx="3744416" cy="352839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" name="Oval 2"/>
            <p:cNvSpPr/>
            <p:nvPr/>
          </p:nvSpPr>
          <p:spPr>
            <a:xfrm>
              <a:off x="2752564" y="1287876"/>
              <a:ext cx="648072" cy="64807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" name="Oval 3"/>
            <p:cNvSpPr/>
            <p:nvPr/>
          </p:nvSpPr>
          <p:spPr>
            <a:xfrm>
              <a:off x="2014584" y="1698728"/>
              <a:ext cx="648072" cy="6393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" name="Oval 5"/>
            <p:cNvSpPr/>
            <p:nvPr/>
          </p:nvSpPr>
          <p:spPr>
            <a:xfrm>
              <a:off x="2781164" y="2081568"/>
              <a:ext cx="648072" cy="64807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" name="Oval 6"/>
            <p:cNvSpPr/>
            <p:nvPr/>
          </p:nvSpPr>
          <p:spPr>
            <a:xfrm>
              <a:off x="2807804" y="2983303"/>
              <a:ext cx="648072" cy="64807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" name="Oval 7"/>
            <p:cNvSpPr/>
            <p:nvPr/>
          </p:nvSpPr>
          <p:spPr>
            <a:xfrm>
              <a:off x="2807804" y="3890628"/>
              <a:ext cx="648072" cy="64807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" name="Oval 8"/>
            <p:cNvSpPr/>
            <p:nvPr/>
          </p:nvSpPr>
          <p:spPr>
            <a:xfrm>
              <a:off x="3779912" y="2603256"/>
              <a:ext cx="648072" cy="64807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" name="Oval 9"/>
            <p:cNvSpPr/>
            <p:nvPr/>
          </p:nvSpPr>
          <p:spPr>
            <a:xfrm>
              <a:off x="1943912" y="2603256"/>
              <a:ext cx="648072" cy="64807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" name="Oval 10"/>
            <p:cNvSpPr/>
            <p:nvPr/>
          </p:nvSpPr>
          <p:spPr>
            <a:xfrm>
              <a:off x="3609879" y="1694342"/>
              <a:ext cx="648072" cy="64807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" name="Oval 12"/>
            <p:cNvSpPr/>
            <p:nvPr/>
          </p:nvSpPr>
          <p:spPr>
            <a:xfrm>
              <a:off x="1943912" y="3620019"/>
              <a:ext cx="648072" cy="64807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827584" y="476672"/>
            <a:ext cx="748883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Poor responders – it is not uncommon!</a:t>
            </a:r>
            <a:endParaRPr lang="en-IN" sz="3200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dirty="0" err="1" smtClean="0">
                <a:solidFill>
                  <a:schemeClr val="tx1"/>
                </a:solidFill>
              </a:rPr>
              <a:t>Keay</a:t>
            </a:r>
            <a:r>
              <a:rPr lang="en-US" sz="1400" dirty="0" smtClean="0">
                <a:solidFill>
                  <a:schemeClr val="tx1"/>
                </a:solidFill>
              </a:rPr>
              <a:t> SD et al. BJOG. 1997</a:t>
            </a:r>
            <a:endParaRPr lang="en-IN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48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476672"/>
            <a:ext cx="748883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Poor responders – how to diagnose</a:t>
            </a:r>
            <a:endParaRPr lang="en-IN" sz="3200" dirty="0"/>
          </a:p>
        </p:txBody>
      </p:sp>
      <p:grpSp>
        <p:nvGrpSpPr>
          <p:cNvPr id="33" name="Group 32"/>
          <p:cNvGrpSpPr/>
          <p:nvPr/>
        </p:nvGrpSpPr>
        <p:grpSpPr>
          <a:xfrm>
            <a:off x="1115616" y="4157069"/>
            <a:ext cx="6336704" cy="2313214"/>
            <a:chOff x="1115616" y="4157069"/>
            <a:chExt cx="6336704" cy="2313214"/>
          </a:xfrm>
        </p:grpSpPr>
        <p:grpSp>
          <p:nvGrpSpPr>
            <p:cNvPr id="27" name="Group 26"/>
            <p:cNvGrpSpPr/>
            <p:nvPr/>
          </p:nvGrpSpPr>
          <p:grpSpPr>
            <a:xfrm>
              <a:off x="1115616" y="5390163"/>
              <a:ext cx="1944216" cy="1080120"/>
              <a:chOff x="971600" y="5210142"/>
              <a:chExt cx="1944216" cy="1080120"/>
            </a:xfrm>
          </p:grpSpPr>
          <p:sp>
            <p:nvSpPr>
              <p:cNvPr id="16" name="Rounded Rectangle 15"/>
              <p:cNvSpPr/>
              <p:nvPr/>
            </p:nvSpPr>
            <p:spPr>
              <a:xfrm>
                <a:off x="971600" y="5210142"/>
                <a:ext cx="1944216" cy="108012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FOLLICLES</a:t>
                </a:r>
                <a:endParaRPr lang="en-IN" sz="2400" dirty="0"/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>
                <a:off x="1187624" y="5570182"/>
                <a:ext cx="0" cy="360040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/>
          </p:nvGrpSpPr>
          <p:grpSpPr>
            <a:xfrm>
              <a:off x="3347864" y="5390163"/>
              <a:ext cx="1944216" cy="1080120"/>
              <a:chOff x="5796136" y="1844824"/>
              <a:chExt cx="1944216" cy="1080120"/>
            </a:xfrm>
          </p:grpSpPr>
          <p:sp>
            <p:nvSpPr>
              <p:cNvPr id="13" name="Rounded Rectangle 12"/>
              <p:cNvSpPr/>
              <p:nvPr/>
            </p:nvSpPr>
            <p:spPr>
              <a:xfrm>
                <a:off x="5796136" y="1844824"/>
                <a:ext cx="1944216" cy="108012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E2</a:t>
                </a:r>
                <a:endParaRPr lang="en-IN" sz="3200" dirty="0"/>
              </a:p>
            </p:txBody>
          </p:sp>
          <p:cxnSp>
            <p:nvCxnSpPr>
              <p:cNvPr id="19" name="Straight Arrow Connector 18"/>
              <p:cNvCxnSpPr/>
              <p:nvPr/>
            </p:nvCxnSpPr>
            <p:spPr>
              <a:xfrm>
                <a:off x="6156176" y="2204865"/>
                <a:ext cx="0" cy="360040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3381044" y="4157069"/>
              <a:ext cx="1944216" cy="1080120"/>
              <a:chOff x="5796136" y="3492681"/>
              <a:chExt cx="1944216" cy="1080120"/>
            </a:xfrm>
          </p:grpSpPr>
          <p:sp>
            <p:nvSpPr>
              <p:cNvPr id="12" name="Rounded Rectangle 11"/>
              <p:cNvSpPr/>
              <p:nvPr/>
            </p:nvSpPr>
            <p:spPr>
              <a:xfrm>
                <a:off x="5796136" y="3492681"/>
                <a:ext cx="1944216" cy="108012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HMG</a:t>
                </a:r>
                <a:endParaRPr lang="en-IN" sz="3200" dirty="0"/>
              </a:p>
            </p:txBody>
          </p:sp>
          <p:cxnSp>
            <p:nvCxnSpPr>
              <p:cNvPr id="20" name="Straight Arrow Connector 19"/>
              <p:cNvCxnSpPr/>
              <p:nvPr/>
            </p:nvCxnSpPr>
            <p:spPr>
              <a:xfrm flipV="1">
                <a:off x="6151596" y="3861049"/>
                <a:ext cx="0" cy="360039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oup 27"/>
            <p:cNvGrpSpPr/>
            <p:nvPr/>
          </p:nvGrpSpPr>
          <p:grpSpPr>
            <a:xfrm>
              <a:off x="5508104" y="5390163"/>
              <a:ext cx="1944216" cy="1080120"/>
              <a:chOff x="5814392" y="5124400"/>
              <a:chExt cx="1944216" cy="1080120"/>
            </a:xfrm>
          </p:grpSpPr>
          <p:sp>
            <p:nvSpPr>
              <p:cNvPr id="11" name="Rounded Rectangle 10"/>
              <p:cNvSpPr/>
              <p:nvPr/>
            </p:nvSpPr>
            <p:spPr>
              <a:xfrm>
                <a:off x="5814392" y="5124400"/>
                <a:ext cx="1944216" cy="108012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OOCYTES</a:t>
                </a:r>
                <a:endParaRPr lang="en-IN" sz="2800" dirty="0"/>
              </a:p>
            </p:txBody>
          </p:sp>
          <p:cxnSp>
            <p:nvCxnSpPr>
              <p:cNvPr id="22" name="Straight Arrow Connector 21"/>
              <p:cNvCxnSpPr/>
              <p:nvPr/>
            </p:nvCxnSpPr>
            <p:spPr>
              <a:xfrm>
                <a:off x="6012160" y="5484440"/>
                <a:ext cx="0" cy="360040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2" name="Group 31"/>
          <p:cNvGrpSpPr/>
          <p:nvPr/>
        </p:nvGrpSpPr>
        <p:grpSpPr>
          <a:xfrm>
            <a:off x="1263971" y="1838608"/>
            <a:ext cx="6005505" cy="2289740"/>
            <a:chOff x="1263971" y="1838608"/>
            <a:chExt cx="6005505" cy="2289740"/>
          </a:xfrm>
        </p:grpSpPr>
        <p:grpSp>
          <p:nvGrpSpPr>
            <p:cNvPr id="23" name="Group 22"/>
            <p:cNvGrpSpPr/>
            <p:nvPr/>
          </p:nvGrpSpPr>
          <p:grpSpPr>
            <a:xfrm>
              <a:off x="3263605" y="1838608"/>
              <a:ext cx="1944216" cy="1080120"/>
              <a:chOff x="3599892" y="2204865"/>
              <a:chExt cx="1944216" cy="1080120"/>
            </a:xfrm>
          </p:grpSpPr>
          <p:sp>
            <p:nvSpPr>
              <p:cNvPr id="3" name="Rounded Rectangle 2"/>
              <p:cNvSpPr/>
              <p:nvPr/>
            </p:nvSpPr>
            <p:spPr>
              <a:xfrm>
                <a:off x="3599892" y="2204865"/>
                <a:ext cx="1944216" cy="108012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D2 FSH </a:t>
                </a:r>
                <a:endParaRPr lang="en-IN" sz="3200" dirty="0"/>
              </a:p>
            </p:txBody>
          </p:sp>
          <p:cxnSp>
            <p:nvCxnSpPr>
              <p:cNvPr id="5" name="Straight Arrow Connector 4"/>
              <p:cNvCxnSpPr/>
              <p:nvPr/>
            </p:nvCxnSpPr>
            <p:spPr>
              <a:xfrm flipV="1">
                <a:off x="3851920" y="2564904"/>
                <a:ext cx="0" cy="360039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/>
          </p:nvGrpSpPr>
          <p:grpSpPr>
            <a:xfrm>
              <a:off x="1263971" y="3048228"/>
              <a:ext cx="1944216" cy="1080120"/>
              <a:chOff x="971600" y="3681028"/>
              <a:chExt cx="1944216" cy="1080120"/>
            </a:xfrm>
          </p:grpSpPr>
          <p:sp>
            <p:nvSpPr>
              <p:cNvPr id="9" name="Rounded Rectangle 8"/>
              <p:cNvSpPr/>
              <p:nvPr/>
            </p:nvSpPr>
            <p:spPr>
              <a:xfrm>
                <a:off x="971600" y="3681028"/>
                <a:ext cx="1944216" cy="108012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AFC</a:t>
                </a:r>
                <a:endParaRPr lang="en-IN" sz="3200" dirty="0"/>
              </a:p>
            </p:txBody>
          </p:sp>
          <p:cxnSp>
            <p:nvCxnSpPr>
              <p:cNvPr id="14" name="Straight Arrow Connector 13"/>
              <p:cNvCxnSpPr/>
              <p:nvPr/>
            </p:nvCxnSpPr>
            <p:spPr>
              <a:xfrm>
                <a:off x="1407987" y="4032741"/>
                <a:ext cx="0" cy="360040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Group 28"/>
            <p:cNvGrpSpPr/>
            <p:nvPr/>
          </p:nvGrpSpPr>
          <p:grpSpPr>
            <a:xfrm>
              <a:off x="5325260" y="3005468"/>
              <a:ext cx="1944216" cy="1080120"/>
              <a:chOff x="971600" y="3681028"/>
              <a:chExt cx="1944216" cy="1080120"/>
            </a:xfrm>
          </p:grpSpPr>
          <p:sp>
            <p:nvSpPr>
              <p:cNvPr id="30" name="Rounded Rectangle 29"/>
              <p:cNvSpPr/>
              <p:nvPr/>
            </p:nvSpPr>
            <p:spPr>
              <a:xfrm>
                <a:off x="971600" y="3681028"/>
                <a:ext cx="1944216" cy="108012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AMH</a:t>
                </a:r>
                <a:endParaRPr lang="en-IN" sz="3200" dirty="0"/>
              </a:p>
            </p:txBody>
          </p:sp>
          <p:cxnSp>
            <p:nvCxnSpPr>
              <p:cNvPr id="31" name="Straight Arrow Connector 30"/>
              <p:cNvCxnSpPr/>
              <p:nvPr/>
            </p:nvCxnSpPr>
            <p:spPr>
              <a:xfrm>
                <a:off x="1407987" y="4032741"/>
                <a:ext cx="0" cy="360040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533090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76672"/>
            <a:ext cx="871296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Poor responders – BOLOGNA criteria from ESHRE</a:t>
            </a:r>
            <a:endParaRPr lang="en-IN" sz="32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1475656" y="1772816"/>
            <a:ext cx="5040560" cy="4720271"/>
            <a:chOff x="1475656" y="1949089"/>
            <a:chExt cx="5040560" cy="4720271"/>
          </a:xfrm>
        </p:grpSpPr>
        <p:sp>
          <p:nvSpPr>
            <p:cNvPr id="8" name="Oval 7"/>
            <p:cNvSpPr/>
            <p:nvPr/>
          </p:nvSpPr>
          <p:spPr>
            <a:xfrm>
              <a:off x="2555776" y="1949089"/>
              <a:ext cx="2952328" cy="26642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/>
              <a:r>
                <a:rPr lang="en-US" sz="2000" b="1" spc="150" dirty="0" smtClean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ADVANCED AGE&gt;40/OTHER RISK FACTORS FOR POR</a:t>
              </a:r>
              <a:endParaRPr lang="en-IN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  <a:p>
              <a:pPr algn="ctr"/>
              <a:endParaRPr lang="en-IN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475656" y="4005064"/>
              <a:ext cx="2808312" cy="26642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/>
              <a:r>
                <a:rPr lang="en-US" sz="2400" b="1" spc="150" dirty="0" smtClean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ABNORMAL</a:t>
              </a:r>
            </a:p>
            <a:p>
              <a:pPr algn="ctr"/>
              <a:r>
                <a:rPr lang="en-US" sz="2400" b="1" spc="150" dirty="0" smtClean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ORT</a:t>
              </a:r>
              <a:endParaRPr lang="en-IN" sz="2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3707904" y="4005064"/>
              <a:ext cx="2808312" cy="26642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soft" dir="t">
                  <a:rot lat="0" lon="0" rev="10800000"/>
                </a:lightRig>
              </a:scene3d>
              <a:sp3d>
                <a:bevelT w="27940" h="12700"/>
                <a:contourClr>
                  <a:srgbClr val="DDDDDD"/>
                </a:contourClr>
              </a:sp3d>
            </a:bodyPr>
            <a:lstStyle/>
            <a:p>
              <a:pPr algn="ctr"/>
              <a:r>
                <a:rPr lang="en-US" sz="2000" b="1" spc="150" dirty="0" smtClean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PREVIOUS </a:t>
              </a:r>
            </a:p>
            <a:p>
              <a:pPr algn="ctr"/>
              <a:r>
                <a:rPr lang="en-US" sz="2000" b="1" spc="150" dirty="0" smtClean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POR</a:t>
              </a:r>
              <a:endParaRPr lang="en-IN" sz="20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15" name="Explosion 1 14"/>
          <p:cNvSpPr/>
          <p:nvPr/>
        </p:nvSpPr>
        <p:spPr>
          <a:xfrm>
            <a:off x="6156176" y="4005064"/>
            <a:ext cx="1224136" cy="1584176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4105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76672"/>
            <a:ext cx="871296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Poor responders – BEHIND THE SCENES</a:t>
            </a:r>
            <a:endParaRPr lang="en-IN" sz="3200" dirty="0"/>
          </a:p>
        </p:txBody>
      </p:sp>
      <p:grpSp>
        <p:nvGrpSpPr>
          <p:cNvPr id="62" name="Group 61"/>
          <p:cNvGrpSpPr/>
          <p:nvPr/>
        </p:nvGrpSpPr>
        <p:grpSpPr>
          <a:xfrm>
            <a:off x="1489829" y="3658162"/>
            <a:ext cx="1137955" cy="2531084"/>
            <a:chOff x="1489829" y="3658162"/>
            <a:chExt cx="1137955" cy="2531084"/>
          </a:xfrm>
        </p:grpSpPr>
        <p:grpSp>
          <p:nvGrpSpPr>
            <p:cNvPr id="30" name="Group 29"/>
            <p:cNvGrpSpPr/>
            <p:nvPr/>
          </p:nvGrpSpPr>
          <p:grpSpPr>
            <a:xfrm>
              <a:off x="1489829" y="3658162"/>
              <a:ext cx="746097" cy="739196"/>
              <a:chOff x="1475656" y="1897716"/>
              <a:chExt cx="746097" cy="739196"/>
            </a:xfrm>
          </p:grpSpPr>
          <p:grpSp>
            <p:nvGrpSpPr>
              <p:cNvPr id="31" name="Group 30"/>
              <p:cNvGrpSpPr/>
              <p:nvPr/>
            </p:nvGrpSpPr>
            <p:grpSpPr>
              <a:xfrm>
                <a:off x="1475656" y="1897716"/>
                <a:ext cx="746097" cy="739196"/>
                <a:chOff x="1259632" y="1196752"/>
                <a:chExt cx="3744416" cy="3528392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259632" y="1196752"/>
                  <a:ext cx="3744416" cy="3528392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37" name="Oval 36"/>
                <p:cNvSpPr/>
                <p:nvPr/>
              </p:nvSpPr>
              <p:spPr>
                <a:xfrm>
                  <a:off x="3864022" y="3045927"/>
                  <a:ext cx="648071" cy="648073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38" name="Oval 37"/>
                <p:cNvSpPr/>
                <p:nvPr/>
              </p:nvSpPr>
              <p:spPr>
                <a:xfrm>
                  <a:off x="2014584" y="1698728"/>
                  <a:ext cx="648072" cy="63930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39" name="Oval 38"/>
                <p:cNvSpPr/>
                <p:nvPr/>
              </p:nvSpPr>
              <p:spPr>
                <a:xfrm>
                  <a:off x="2807804" y="2983303"/>
                  <a:ext cx="648072" cy="648072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40" name="Oval 39"/>
                <p:cNvSpPr/>
                <p:nvPr/>
              </p:nvSpPr>
              <p:spPr>
                <a:xfrm>
                  <a:off x="2807804" y="3890628"/>
                  <a:ext cx="648072" cy="648072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41" name="Oval 40"/>
                <p:cNvSpPr/>
                <p:nvPr/>
              </p:nvSpPr>
              <p:spPr>
                <a:xfrm>
                  <a:off x="3066555" y="1287998"/>
                  <a:ext cx="797467" cy="1031144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42" name="Oval 41"/>
                <p:cNvSpPr/>
                <p:nvPr/>
              </p:nvSpPr>
              <p:spPr>
                <a:xfrm>
                  <a:off x="1943912" y="3620019"/>
                  <a:ext cx="648072" cy="648072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</p:grpSp>
          <p:sp>
            <p:nvSpPr>
              <p:cNvPr id="32" name="Oval 31"/>
              <p:cNvSpPr/>
              <p:nvPr/>
            </p:nvSpPr>
            <p:spPr>
              <a:xfrm>
                <a:off x="1848705" y="2132856"/>
                <a:ext cx="260139" cy="207026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1547664" y="2276872"/>
                <a:ext cx="129132" cy="135771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1619672" y="2069846"/>
                <a:ext cx="229032" cy="198781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1907704" y="2420888"/>
                <a:ext cx="186967" cy="176964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sp>
          <p:nvSpPr>
            <p:cNvPr id="43" name="Down Arrow 42"/>
            <p:cNvSpPr/>
            <p:nvPr/>
          </p:nvSpPr>
          <p:spPr>
            <a:xfrm>
              <a:off x="1802299" y="4435189"/>
              <a:ext cx="121158" cy="97840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1529320" y="5450050"/>
              <a:ext cx="1098464" cy="739196"/>
              <a:chOff x="1475656" y="1897716"/>
              <a:chExt cx="1098464" cy="739196"/>
            </a:xfrm>
          </p:grpSpPr>
          <p:grpSp>
            <p:nvGrpSpPr>
              <p:cNvPr id="45" name="Group 44"/>
              <p:cNvGrpSpPr/>
              <p:nvPr/>
            </p:nvGrpSpPr>
            <p:grpSpPr>
              <a:xfrm>
                <a:off x="1475656" y="1897716"/>
                <a:ext cx="746097" cy="739196"/>
                <a:chOff x="1259632" y="1196752"/>
                <a:chExt cx="3744416" cy="3528392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259632" y="1196752"/>
                  <a:ext cx="3744416" cy="3528392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51" name="Oval 50"/>
                <p:cNvSpPr/>
                <p:nvPr/>
              </p:nvSpPr>
              <p:spPr>
                <a:xfrm>
                  <a:off x="3864022" y="3045927"/>
                  <a:ext cx="648071" cy="648073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52" name="Oval 51"/>
                <p:cNvSpPr/>
                <p:nvPr/>
              </p:nvSpPr>
              <p:spPr>
                <a:xfrm>
                  <a:off x="2014584" y="1698728"/>
                  <a:ext cx="648072" cy="63930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53" name="Oval 52"/>
                <p:cNvSpPr/>
                <p:nvPr/>
              </p:nvSpPr>
              <p:spPr>
                <a:xfrm>
                  <a:off x="2807804" y="2983303"/>
                  <a:ext cx="648072" cy="648072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54" name="Oval 53"/>
                <p:cNvSpPr/>
                <p:nvPr/>
              </p:nvSpPr>
              <p:spPr>
                <a:xfrm>
                  <a:off x="2807804" y="3890628"/>
                  <a:ext cx="648072" cy="648072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55" name="Oval 54"/>
                <p:cNvSpPr/>
                <p:nvPr/>
              </p:nvSpPr>
              <p:spPr>
                <a:xfrm>
                  <a:off x="3066555" y="1287998"/>
                  <a:ext cx="797467" cy="1031144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56" name="Oval 55"/>
                <p:cNvSpPr/>
                <p:nvPr/>
              </p:nvSpPr>
              <p:spPr>
                <a:xfrm>
                  <a:off x="1943912" y="3620019"/>
                  <a:ext cx="648072" cy="648072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</p:grpSp>
          <p:sp>
            <p:nvSpPr>
              <p:cNvPr id="46" name="Oval 45"/>
              <p:cNvSpPr/>
              <p:nvPr/>
            </p:nvSpPr>
            <p:spPr>
              <a:xfrm>
                <a:off x="2162924" y="2002880"/>
                <a:ext cx="411196" cy="385750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1547664" y="2276872"/>
                <a:ext cx="129132" cy="135771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1619672" y="2069846"/>
                <a:ext cx="229032" cy="198781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1907704" y="2420888"/>
                <a:ext cx="186967" cy="176964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sp>
          <p:nvSpPr>
            <p:cNvPr id="58" name="Rectangle 57"/>
            <p:cNvSpPr/>
            <p:nvPr/>
          </p:nvSpPr>
          <p:spPr>
            <a:xfrm>
              <a:off x="1944173" y="4634674"/>
              <a:ext cx="457200" cy="57943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dirty="0" smtClean="0"/>
                <a:t>14</a:t>
              </a:r>
              <a:endParaRPr lang="en-IN" dirty="0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1475656" y="1897716"/>
            <a:ext cx="941434" cy="1760446"/>
            <a:chOff x="1475656" y="1897716"/>
            <a:chExt cx="941434" cy="1760446"/>
          </a:xfrm>
        </p:grpSpPr>
        <p:sp>
          <p:nvSpPr>
            <p:cNvPr id="14" name="Oval 13"/>
            <p:cNvSpPr/>
            <p:nvPr/>
          </p:nvSpPr>
          <p:spPr>
            <a:xfrm>
              <a:off x="1784138" y="2125297"/>
              <a:ext cx="129132" cy="135771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1475656" y="1897716"/>
              <a:ext cx="746097" cy="739196"/>
              <a:chOff x="1475656" y="1897716"/>
              <a:chExt cx="746097" cy="739196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475656" y="1897716"/>
                <a:ext cx="746097" cy="739196"/>
                <a:chOff x="1259632" y="1196752"/>
                <a:chExt cx="3744416" cy="3528392"/>
              </a:xfrm>
            </p:grpSpPr>
            <p:sp>
              <p:nvSpPr>
                <p:cNvPr id="4" name="Oval 3"/>
                <p:cNvSpPr/>
                <p:nvPr/>
              </p:nvSpPr>
              <p:spPr>
                <a:xfrm>
                  <a:off x="1259632" y="1196752"/>
                  <a:ext cx="3744416" cy="3528392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5" name="Oval 4"/>
                <p:cNvSpPr/>
                <p:nvPr/>
              </p:nvSpPr>
              <p:spPr>
                <a:xfrm>
                  <a:off x="3864022" y="3045927"/>
                  <a:ext cx="648071" cy="648073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6" name="Oval 5"/>
                <p:cNvSpPr/>
                <p:nvPr/>
              </p:nvSpPr>
              <p:spPr>
                <a:xfrm>
                  <a:off x="2014584" y="1698728"/>
                  <a:ext cx="648072" cy="63930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8" name="Oval 7"/>
                <p:cNvSpPr/>
                <p:nvPr/>
              </p:nvSpPr>
              <p:spPr>
                <a:xfrm>
                  <a:off x="2807804" y="2983303"/>
                  <a:ext cx="648072" cy="648072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9" name="Oval 8"/>
                <p:cNvSpPr/>
                <p:nvPr/>
              </p:nvSpPr>
              <p:spPr>
                <a:xfrm>
                  <a:off x="2807804" y="3890628"/>
                  <a:ext cx="648072" cy="648072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2" name="Oval 11"/>
                <p:cNvSpPr/>
                <p:nvPr/>
              </p:nvSpPr>
              <p:spPr>
                <a:xfrm>
                  <a:off x="3066555" y="1287998"/>
                  <a:ext cx="648071" cy="648073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3" name="Oval 12"/>
                <p:cNvSpPr/>
                <p:nvPr/>
              </p:nvSpPr>
              <p:spPr>
                <a:xfrm>
                  <a:off x="1943912" y="3620019"/>
                  <a:ext cx="648072" cy="648072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</p:grpSp>
          <p:sp>
            <p:nvSpPr>
              <p:cNvPr id="15" name="Oval 14"/>
              <p:cNvSpPr/>
              <p:nvPr/>
            </p:nvSpPr>
            <p:spPr>
              <a:xfrm>
                <a:off x="1979712" y="2132856"/>
                <a:ext cx="129132" cy="135771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547664" y="2276872"/>
                <a:ext cx="129132" cy="135771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1619672" y="2132856"/>
                <a:ext cx="129132" cy="135771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907704" y="2420888"/>
                <a:ext cx="129132" cy="135771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sp>
          <p:nvSpPr>
            <p:cNvPr id="20" name="Down Arrow 19"/>
            <p:cNvSpPr/>
            <p:nvPr/>
          </p:nvSpPr>
          <p:spPr>
            <a:xfrm>
              <a:off x="1802299" y="2679754"/>
              <a:ext cx="121158" cy="97840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959890" y="2879239"/>
              <a:ext cx="457200" cy="57943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dirty="0" smtClean="0"/>
                <a:t>70</a:t>
              </a:r>
              <a:endParaRPr lang="en-IN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422185" y="3747599"/>
            <a:ext cx="2416143" cy="579438"/>
            <a:chOff x="2422185" y="3747599"/>
            <a:chExt cx="2416143" cy="579438"/>
          </a:xfrm>
        </p:grpSpPr>
        <p:sp>
          <p:nvSpPr>
            <p:cNvPr id="57" name="Rectangle 56"/>
            <p:cNvSpPr/>
            <p:nvPr/>
          </p:nvSpPr>
          <p:spPr>
            <a:xfrm>
              <a:off x="3923928" y="3747599"/>
              <a:ext cx="914400" cy="579438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FSH</a:t>
              </a:r>
              <a:endParaRPr lang="en-IN" dirty="0"/>
            </a:p>
          </p:txBody>
        </p:sp>
        <p:sp>
          <p:nvSpPr>
            <p:cNvPr id="60" name="Notched Right Arrow 59"/>
            <p:cNvSpPr/>
            <p:nvPr/>
          </p:nvSpPr>
          <p:spPr>
            <a:xfrm flipH="1">
              <a:off x="2422185" y="3962199"/>
              <a:ext cx="1473011" cy="102761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6662204" y="1978203"/>
            <a:ext cx="941434" cy="1760446"/>
            <a:chOff x="1475656" y="1897716"/>
            <a:chExt cx="941434" cy="1760446"/>
          </a:xfrm>
        </p:grpSpPr>
        <p:grpSp>
          <p:nvGrpSpPr>
            <p:cNvPr id="66" name="Group 65"/>
            <p:cNvGrpSpPr/>
            <p:nvPr/>
          </p:nvGrpSpPr>
          <p:grpSpPr>
            <a:xfrm>
              <a:off x="1475656" y="1897716"/>
              <a:ext cx="746097" cy="739196"/>
              <a:chOff x="1475656" y="1897716"/>
              <a:chExt cx="746097" cy="739196"/>
            </a:xfrm>
          </p:grpSpPr>
          <p:grpSp>
            <p:nvGrpSpPr>
              <p:cNvPr id="69" name="Group 68"/>
              <p:cNvGrpSpPr/>
              <p:nvPr/>
            </p:nvGrpSpPr>
            <p:grpSpPr>
              <a:xfrm>
                <a:off x="1475656" y="1897716"/>
                <a:ext cx="746097" cy="739196"/>
                <a:chOff x="1259632" y="1196752"/>
                <a:chExt cx="3744416" cy="3528392"/>
              </a:xfrm>
            </p:grpSpPr>
            <p:sp>
              <p:nvSpPr>
                <p:cNvPr id="74" name="Oval 73"/>
                <p:cNvSpPr/>
                <p:nvPr/>
              </p:nvSpPr>
              <p:spPr>
                <a:xfrm>
                  <a:off x="1259632" y="1196752"/>
                  <a:ext cx="3744416" cy="3528392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75" name="Oval 74"/>
                <p:cNvSpPr/>
                <p:nvPr/>
              </p:nvSpPr>
              <p:spPr>
                <a:xfrm>
                  <a:off x="3864022" y="3045927"/>
                  <a:ext cx="648071" cy="648073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76" name="Oval 75"/>
                <p:cNvSpPr/>
                <p:nvPr/>
              </p:nvSpPr>
              <p:spPr>
                <a:xfrm>
                  <a:off x="2014584" y="1698728"/>
                  <a:ext cx="648072" cy="63930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77" name="Oval 76"/>
                <p:cNvSpPr/>
                <p:nvPr/>
              </p:nvSpPr>
              <p:spPr>
                <a:xfrm>
                  <a:off x="2807804" y="2983303"/>
                  <a:ext cx="648072" cy="648072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78" name="Oval 77"/>
                <p:cNvSpPr/>
                <p:nvPr/>
              </p:nvSpPr>
              <p:spPr>
                <a:xfrm>
                  <a:off x="2807804" y="3890628"/>
                  <a:ext cx="648072" cy="648072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79" name="Oval 78"/>
                <p:cNvSpPr/>
                <p:nvPr/>
              </p:nvSpPr>
              <p:spPr>
                <a:xfrm>
                  <a:off x="3066555" y="1287998"/>
                  <a:ext cx="648071" cy="648073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80" name="Oval 79"/>
                <p:cNvSpPr/>
                <p:nvPr/>
              </p:nvSpPr>
              <p:spPr>
                <a:xfrm>
                  <a:off x="1943912" y="3620019"/>
                  <a:ext cx="648072" cy="648072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</p:grpSp>
          <p:sp>
            <p:nvSpPr>
              <p:cNvPr id="71" name="Oval 70"/>
              <p:cNvSpPr/>
              <p:nvPr/>
            </p:nvSpPr>
            <p:spPr>
              <a:xfrm>
                <a:off x="1547664" y="2276872"/>
                <a:ext cx="129132" cy="135771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sp>
          <p:nvSpPr>
            <p:cNvPr id="67" name="Down Arrow 66"/>
            <p:cNvSpPr/>
            <p:nvPr/>
          </p:nvSpPr>
          <p:spPr>
            <a:xfrm>
              <a:off x="1802299" y="2679754"/>
              <a:ext cx="121158" cy="97840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959890" y="2879239"/>
              <a:ext cx="457200" cy="57943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dirty="0" smtClean="0"/>
                <a:t>70</a:t>
              </a:r>
              <a:endParaRPr lang="en-IN" dirty="0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6662204" y="3755295"/>
            <a:ext cx="911544" cy="2531084"/>
            <a:chOff x="1489829" y="3658162"/>
            <a:chExt cx="911544" cy="2531084"/>
          </a:xfrm>
        </p:grpSpPr>
        <p:grpSp>
          <p:nvGrpSpPr>
            <p:cNvPr id="82" name="Group 81"/>
            <p:cNvGrpSpPr/>
            <p:nvPr/>
          </p:nvGrpSpPr>
          <p:grpSpPr>
            <a:xfrm>
              <a:off x="1489829" y="3658162"/>
              <a:ext cx="746097" cy="739196"/>
              <a:chOff x="1475656" y="1897716"/>
              <a:chExt cx="746097" cy="739196"/>
            </a:xfrm>
          </p:grpSpPr>
          <p:grpSp>
            <p:nvGrpSpPr>
              <p:cNvPr id="98" name="Group 97"/>
              <p:cNvGrpSpPr/>
              <p:nvPr/>
            </p:nvGrpSpPr>
            <p:grpSpPr>
              <a:xfrm>
                <a:off x="1475656" y="1897716"/>
                <a:ext cx="746097" cy="739196"/>
                <a:chOff x="1259632" y="1196752"/>
                <a:chExt cx="3744416" cy="3528392"/>
              </a:xfrm>
            </p:grpSpPr>
            <p:sp>
              <p:nvSpPr>
                <p:cNvPr id="103" name="Oval 102"/>
                <p:cNvSpPr/>
                <p:nvPr/>
              </p:nvSpPr>
              <p:spPr>
                <a:xfrm>
                  <a:off x="1259632" y="1196752"/>
                  <a:ext cx="3744416" cy="3528392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04" name="Oval 103"/>
                <p:cNvSpPr/>
                <p:nvPr/>
              </p:nvSpPr>
              <p:spPr>
                <a:xfrm>
                  <a:off x="3864022" y="3045927"/>
                  <a:ext cx="648071" cy="648073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05" name="Oval 104"/>
                <p:cNvSpPr/>
                <p:nvPr/>
              </p:nvSpPr>
              <p:spPr>
                <a:xfrm>
                  <a:off x="2014584" y="1698728"/>
                  <a:ext cx="648072" cy="63930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06" name="Oval 105"/>
                <p:cNvSpPr/>
                <p:nvPr/>
              </p:nvSpPr>
              <p:spPr>
                <a:xfrm>
                  <a:off x="2807804" y="2983303"/>
                  <a:ext cx="648072" cy="648072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07" name="Oval 106"/>
                <p:cNvSpPr/>
                <p:nvPr/>
              </p:nvSpPr>
              <p:spPr>
                <a:xfrm>
                  <a:off x="2807804" y="3890628"/>
                  <a:ext cx="648072" cy="648072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08" name="Oval 107"/>
                <p:cNvSpPr/>
                <p:nvPr/>
              </p:nvSpPr>
              <p:spPr>
                <a:xfrm>
                  <a:off x="3066555" y="1287998"/>
                  <a:ext cx="797467" cy="1031144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09" name="Oval 108"/>
                <p:cNvSpPr/>
                <p:nvPr/>
              </p:nvSpPr>
              <p:spPr>
                <a:xfrm>
                  <a:off x="1943912" y="3620019"/>
                  <a:ext cx="648072" cy="648072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</p:grpSp>
          <p:sp>
            <p:nvSpPr>
              <p:cNvPr id="100" name="Oval 99"/>
              <p:cNvSpPr/>
              <p:nvPr/>
            </p:nvSpPr>
            <p:spPr>
              <a:xfrm>
                <a:off x="1547664" y="2276872"/>
                <a:ext cx="129132" cy="135771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sp>
          <p:nvSpPr>
            <p:cNvPr id="83" name="Down Arrow 82"/>
            <p:cNvSpPr/>
            <p:nvPr/>
          </p:nvSpPr>
          <p:spPr>
            <a:xfrm>
              <a:off x="1802299" y="4435189"/>
              <a:ext cx="121158" cy="97840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84" name="Group 83"/>
            <p:cNvGrpSpPr/>
            <p:nvPr/>
          </p:nvGrpSpPr>
          <p:grpSpPr>
            <a:xfrm>
              <a:off x="1529320" y="5450050"/>
              <a:ext cx="746097" cy="739196"/>
              <a:chOff x="1475656" y="1897716"/>
              <a:chExt cx="746097" cy="739196"/>
            </a:xfrm>
          </p:grpSpPr>
          <p:grpSp>
            <p:nvGrpSpPr>
              <p:cNvPr id="86" name="Group 85"/>
              <p:cNvGrpSpPr/>
              <p:nvPr/>
            </p:nvGrpSpPr>
            <p:grpSpPr>
              <a:xfrm>
                <a:off x="1475656" y="1897716"/>
                <a:ext cx="746097" cy="739196"/>
                <a:chOff x="1259632" y="1196752"/>
                <a:chExt cx="3744416" cy="3528392"/>
              </a:xfrm>
            </p:grpSpPr>
            <p:sp>
              <p:nvSpPr>
                <p:cNvPr id="91" name="Oval 90"/>
                <p:cNvSpPr/>
                <p:nvPr/>
              </p:nvSpPr>
              <p:spPr>
                <a:xfrm>
                  <a:off x="1259632" y="1196752"/>
                  <a:ext cx="3744416" cy="3528392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92" name="Oval 91"/>
                <p:cNvSpPr/>
                <p:nvPr/>
              </p:nvSpPr>
              <p:spPr>
                <a:xfrm>
                  <a:off x="3864022" y="3045927"/>
                  <a:ext cx="648071" cy="648073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93" name="Oval 92"/>
                <p:cNvSpPr/>
                <p:nvPr/>
              </p:nvSpPr>
              <p:spPr>
                <a:xfrm>
                  <a:off x="2014584" y="1698728"/>
                  <a:ext cx="648072" cy="63930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94" name="Oval 93"/>
                <p:cNvSpPr/>
                <p:nvPr/>
              </p:nvSpPr>
              <p:spPr>
                <a:xfrm>
                  <a:off x="2807804" y="2983303"/>
                  <a:ext cx="648072" cy="648072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95" name="Oval 94"/>
                <p:cNvSpPr/>
                <p:nvPr/>
              </p:nvSpPr>
              <p:spPr>
                <a:xfrm>
                  <a:off x="2807804" y="3890628"/>
                  <a:ext cx="648072" cy="648072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97" name="Oval 96"/>
                <p:cNvSpPr/>
                <p:nvPr/>
              </p:nvSpPr>
              <p:spPr>
                <a:xfrm>
                  <a:off x="1943912" y="3620019"/>
                  <a:ext cx="648072" cy="648072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</p:grpSp>
          <p:sp>
            <p:nvSpPr>
              <p:cNvPr id="88" name="Oval 87"/>
              <p:cNvSpPr/>
              <p:nvPr/>
            </p:nvSpPr>
            <p:spPr>
              <a:xfrm>
                <a:off x="1547664" y="2276872"/>
                <a:ext cx="129132" cy="135771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1619672" y="2069846"/>
                <a:ext cx="229032" cy="198781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sp>
          <p:nvSpPr>
            <p:cNvPr id="85" name="Rectangle 84"/>
            <p:cNvSpPr/>
            <p:nvPr/>
          </p:nvSpPr>
          <p:spPr>
            <a:xfrm>
              <a:off x="1944173" y="4634674"/>
              <a:ext cx="457200" cy="57943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dirty="0" smtClean="0"/>
                <a:t>14</a:t>
              </a:r>
              <a:endParaRPr lang="en-IN" dirty="0"/>
            </a:p>
          </p:txBody>
        </p:sp>
      </p:grpSp>
      <p:sp>
        <p:nvSpPr>
          <p:cNvPr id="110" name="Notched Right Arrow 109"/>
          <p:cNvSpPr/>
          <p:nvPr/>
        </p:nvSpPr>
        <p:spPr>
          <a:xfrm>
            <a:off x="4932040" y="3976824"/>
            <a:ext cx="1314520" cy="15074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1" name="TextBox 110"/>
          <p:cNvSpPr txBox="1"/>
          <p:nvPr/>
        </p:nvSpPr>
        <p:spPr>
          <a:xfrm>
            <a:off x="3158690" y="5214112"/>
            <a:ext cx="3087870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True reserve – only after stimulation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90231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nimBg="1"/>
      <p:bldP spid="1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76672"/>
            <a:ext cx="871296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Poor responders – Why should you know them?</a:t>
            </a:r>
            <a:endParaRPr lang="en-IN" sz="32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254517" y="1772816"/>
            <a:ext cx="8709970" cy="1514791"/>
            <a:chOff x="254517" y="1772816"/>
            <a:chExt cx="8709970" cy="1514791"/>
          </a:xfrm>
        </p:grpSpPr>
        <p:sp>
          <p:nvSpPr>
            <p:cNvPr id="5" name="Freeform 4"/>
            <p:cNvSpPr/>
            <p:nvPr/>
          </p:nvSpPr>
          <p:spPr>
            <a:xfrm>
              <a:off x="772582" y="2045735"/>
              <a:ext cx="8191905" cy="890762"/>
            </a:xfrm>
            <a:custGeom>
              <a:avLst/>
              <a:gdLst>
                <a:gd name="connsiteX0" fmla="*/ 0 w 8191905"/>
                <a:gd name="connsiteY0" fmla="*/ 0 h 890760"/>
                <a:gd name="connsiteX1" fmla="*/ 7746525 w 8191905"/>
                <a:gd name="connsiteY1" fmla="*/ 0 h 890760"/>
                <a:gd name="connsiteX2" fmla="*/ 8191905 w 8191905"/>
                <a:gd name="connsiteY2" fmla="*/ 445380 h 890760"/>
                <a:gd name="connsiteX3" fmla="*/ 7746525 w 8191905"/>
                <a:gd name="connsiteY3" fmla="*/ 890760 h 890760"/>
                <a:gd name="connsiteX4" fmla="*/ 0 w 8191905"/>
                <a:gd name="connsiteY4" fmla="*/ 890760 h 890760"/>
                <a:gd name="connsiteX5" fmla="*/ 0 w 8191905"/>
                <a:gd name="connsiteY5" fmla="*/ 0 h 890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1905" h="890760">
                  <a:moveTo>
                    <a:pt x="8191905" y="890759"/>
                  </a:moveTo>
                  <a:lnTo>
                    <a:pt x="445380" y="890759"/>
                  </a:lnTo>
                  <a:lnTo>
                    <a:pt x="0" y="445380"/>
                  </a:lnTo>
                  <a:lnTo>
                    <a:pt x="445380" y="1"/>
                  </a:lnTo>
                  <a:lnTo>
                    <a:pt x="8191905" y="1"/>
                  </a:lnTo>
                  <a:lnTo>
                    <a:pt x="8191905" y="890759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15491" tIns="148591" rIns="277368" bIns="148591" numCol="1" spcCol="1270" anchor="ctr" anchorCtr="0">
              <a:noAutofit/>
            </a:bodyPr>
            <a:lstStyle/>
            <a:p>
              <a:pPr lvl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900" kern="1200" dirty="0" err="1" smtClean="0"/>
                <a:t>Individualise</a:t>
              </a:r>
              <a:r>
                <a:rPr lang="en-US" sz="3900" kern="1200" dirty="0" smtClean="0"/>
                <a:t> the protocol</a:t>
              </a:r>
              <a:endParaRPr lang="en-IN" sz="3900" kern="1200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254517" y="1772816"/>
              <a:ext cx="1491534" cy="1514791"/>
            </a:xfrm>
            <a:prstGeom prst="ellipse">
              <a:avLst/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25000" r="-25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12" name="Group 11"/>
          <p:cNvGrpSpPr/>
          <p:nvPr/>
        </p:nvGrpSpPr>
        <p:grpSpPr>
          <a:xfrm>
            <a:off x="251520" y="3350315"/>
            <a:ext cx="8636333" cy="1592920"/>
            <a:chOff x="251520" y="3350315"/>
            <a:chExt cx="8636333" cy="1592920"/>
          </a:xfrm>
        </p:grpSpPr>
        <p:sp>
          <p:nvSpPr>
            <p:cNvPr id="7" name="Freeform 6"/>
            <p:cNvSpPr/>
            <p:nvPr/>
          </p:nvSpPr>
          <p:spPr>
            <a:xfrm>
              <a:off x="1425196" y="3744516"/>
              <a:ext cx="7462657" cy="890761"/>
            </a:xfrm>
            <a:custGeom>
              <a:avLst/>
              <a:gdLst>
                <a:gd name="connsiteX0" fmla="*/ 0 w 7462657"/>
                <a:gd name="connsiteY0" fmla="*/ 0 h 890760"/>
                <a:gd name="connsiteX1" fmla="*/ 7017277 w 7462657"/>
                <a:gd name="connsiteY1" fmla="*/ 0 h 890760"/>
                <a:gd name="connsiteX2" fmla="*/ 7462657 w 7462657"/>
                <a:gd name="connsiteY2" fmla="*/ 445380 h 890760"/>
                <a:gd name="connsiteX3" fmla="*/ 7017277 w 7462657"/>
                <a:gd name="connsiteY3" fmla="*/ 890760 h 890760"/>
                <a:gd name="connsiteX4" fmla="*/ 0 w 7462657"/>
                <a:gd name="connsiteY4" fmla="*/ 890760 h 890760"/>
                <a:gd name="connsiteX5" fmla="*/ 0 w 7462657"/>
                <a:gd name="connsiteY5" fmla="*/ 0 h 890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2657" h="890760">
                  <a:moveTo>
                    <a:pt x="7462657" y="890759"/>
                  </a:moveTo>
                  <a:lnTo>
                    <a:pt x="445380" y="890759"/>
                  </a:lnTo>
                  <a:lnTo>
                    <a:pt x="0" y="445380"/>
                  </a:lnTo>
                  <a:lnTo>
                    <a:pt x="445380" y="1"/>
                  </a:lnTo>
                  <a:lnTo>
                    <a:pt x="7462657" y="1"/>
                  </a:lnTo>
                  <a:lnTo>
                    <a:pt x="7462657" y="890759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15491" tIns="148591" rIns="277368" bIns="148590" numCol="1" spcCol="1270" anchor="ctr" anchorCtr="0">
              <a:noAutofit/>
            </a:bodyPr>
            <a:lstStyle/>
            <a:p>
              <a:pPr lvl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900" kern="1200" dirty="0" smtClean="0"/>
                <a:t>Early initiation of treatment</a:t>
              </a:r>
              <a:endParaRPr lang="en-IN" sz="3900" kern="1200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251520" y="3350315"/>
              <a:ext cx="1742666" cy="1592920"/>
            </a:xfrm>
            <a:prstGeom prst="ellipse">
              <a:avLst/>
            </a:prstGeom>
            <a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10000" r="-10000"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13" name="Group 12"/>
          <p:cNvGrpSpPr/>
          <p:nvPr/>
        </p:nvGrpSpPr>
        <p:grpSpPr>
          <a:xfrm>
            <a:off x="251520" y="5301212"/>
            <a:ext cx="8616280" cy="1324605"/>
            <a:chOff x="251520" y="5301212"/>
            <a:chExt cx="8616280" cy="1324605"/>
          </a:xfrm>
        </p:grpSpPr>
        <p:sp>
          <p:nvSpPr>
            <p:cNvPr id="9" name="Freeform 8"/>
            <p:cNvSpPr/>
            <p:nvPr/>
          </p:nvSpPr>
          <p:spPr>
            <a:xfrm>
              <a:off x="1475657" y="5517234"/>
              <a:ext cx="7392143" cy="890761"/>
            </a:xfrm>
            <a:custGeom>
              <a:avLst/>
              <a:gdLst>
                <a:gd name="connsiteX0" fmla="*/ 0 w 7392143"/>
                <a:gd name="connsiteY0" fmla="*/ 0 h 890760"/>
                <a:gd name="connsiteX1" fmla="*/ 6946763 w 7392143"/>
                <a:gd name="connsiteY1" fmla="*/ 0 h 890760"/>
                <a:gd name="connsiteX2" fmla="*/ 7392143 w 7392143"/>
                <a:gd name="connsiteY2" fmla="*/ 445380 h 890760"/>
                <a:gd name="connsiteX3" fmla="*/ 6946763 w 7392143"/>
                <a:gd name="connsiteY3" fmla="*/ 890760 h 890760"/>
                <a:gd name="connsiteX4" fmla="*/ 0 w 7392143"/>
                <a:gd name="connsiteY4" fmla="*/ 890760 h 890760"/>
                <a:gd name="connsiteX5" fmla="*/ 0 w 7392143"/>
                <a:gd name="connsiteY5" fmla="*/ 0 h 890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392143" h="890760">
                  <a:moveTo>
                    <a:pt x="7392143" y="890759"/>
                  </a:moveTo>
                  <a:lnTo>
                    <a:pt x="445380" y="890759"/>
                  </a:lnTo>
                  <a:lnTo>
                    <a:pt x="0" y="445380"/>
                  </a:lnTo>
                  <a:lnTo>
                    <a:pt x="445380" y="1"/>
                  </a:lnTo>
                  <a:lnTo>
                    <a:pt x="7392143" y="1"/>
                  </a:lnTo>
                  <a:lnTo>
                    <a:pt x="7392143" y="890759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15491" tIns="144781" rIns="270256" bIns="144780" numCol="1" spcCol="1270" anchor="ctr" anchorCtr="0">
              <a:noAutofit/>
            </a:bodyPr>
            <a:lstStyle/>
            <a:p>
              <a:pPr lvl="0"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800" kern="1200" dirty="0" smtClean="0"/>
                <a:t>Counsel against stimulation</a:t>
              </a:r>
              <a:endParaRPr lang="en-IN" sz="3800" kern="1200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251520" y="5301212"/>
              <a:ext cx="1966817" cy="1324605"/>
            </a:xfrm>
            <a:prstGeom prst="ellipse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3431537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76672"/>
            <a:ext cx="871296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Poor responders – how to sight them?</a:t>
            </a:r>
            <a:endParaRPr lang="en-IN" sz="32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103301660"/>
              </p:ext>
            </p:extLst>
          </p:nvPr>
        </p:nvGraphicFramePr>
        <p:xfrm>
          <a:off x="251520" y="1916832"/>
          <a:ext cx="4560168" cy="2752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5004048" y="1844824"/>
            <a:ext cx="3888432" cy="46805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dirty="0" smtClean="0"/>
              <a:t>FSH</a:t>
            </a:r>
          </a:p>
          <a:p>
            <a:r>
              <a:rPr lang="en-US" sz="2400" dirty="0" smtClean="0"/>
              <a:t>Most commonly used </a:t>
            </a:r>
          </a:p>
          <a:p>
            <a:r>
              <a:rPr lang="en-US" sz="2400" dirty="0" smtClean="0"/>
              <a:t>Easily available</a:t>
            </a:r>
          </a:p>
          <a:p>
            <a:r>
              <a:rPr lang="en-US" sz="2400" dirty="0" smtClean="0"/>
              <a:t>D2 or D3</a:t>
            </a:r>
          </a:p>
          <a:p>
            <a:r>
              <a:rPr lang="en-US" sz="2400" dirty="0" smtClean="0"/>
              <a:t>higher values –predictive</a:t>
            </a:r>
          </a:p>
          <a:p>
            <a:endParaRPr lang="en-US" sz="2400" dirty="0"/>
          </a:p>
          <a:p>
            <a:r>
              <a:rPr lang="en-US" sz="2400" dirty="0" smtClean="0"/>
              <a:t>False positive rate 5%</a:t>
            </a:r>
          </a:p>
          <a:p>
            <a:endParaRPr lang="en-US" sz="2400" dirty="0"/>
          </a:p>
          <a:p>
            <a:r>
              <a:rPr lang="en-US" sz="2400" dirty="0" smtClean="0"/>
              <a:t>SCREENING TEST!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594399" y="2780928"/>
            <a:ext cx="1872208" cy="21242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5004048" y="1844824"/>
            <a:ext cx="3888432" cy="46805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dirty="0" smtClean="0"/>
              <a:t>AMH</a:t>
            </a:r>
          </a:p>
          <a:p>
            <a:r>
              <a:rPr lang="en-US" sz="2400" dirty="0" smtClean="0"/>
              <a:t>Costly test	</a:t>
            </a:r>
          </a:p>
          <a:p>
            <a:r>
              <a:rPr lang="en-US" sz="2400" dirty="0" smtClean="0"/>
              <a:t>Not widely available</a:t>
            </a:r>
          </a:p>
          <a:p>
            <a:r>
              <a:rPr lang="en-US" sz="2400" dirty="0" smtClean="0"/>
              <a:t>Cycle independent</a:t>
            </a:r>
          </a:p>
          <a:p>
            <a:r>
              <a:rPr lang="en-US" sz="2400" dirty="0" smtClean="0"/>
              <a:t>Better predictive value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Current role - controversial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9" name="Rectangle 8"/>
          <p:cNvSpPr/>
          <p:nvPr/>
        </p:nvSpPr>
        <p:spPr>
          <a:xfrm>
            <a:off x="2344536" y="2924944"/>
            <a:ext cx="2083447" cy="21242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0" name="Group 9"/>
          <p:cNvGrpSpPr/>
          <p:nvPr/>
        </p:nvGrpSpPr>
        <p:grpSpPr>
          <a:xfrm>
            <a:off x="1835696" y="1924386"/>
            <a:ext cx="1425052" cy="712526"/>
            <a:chOff x="390987" y="2038716"/>
            <a:chExt cx="1425052" cy="712526"/>
          </a:xfrm>
        </p:grpSpPr>
        <p:sp>
          <p:nvSpPr>
            <p:cNvPr id="11" name="Rounded Rectangle 10"/>
            <p:cNvSpPr/>
            <p:nvPr/>
          </p:nvSpPr>
          <p:spPr>
            <a:xfrm>
              <a:off x="390987" y="2038716"/>
              <a:ext cx="1425052" cy="71252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ounded Rectangle 4"/>
            <p:cNvSpPr/>
            <p:nvPr/>
          </p:nvSpPr>
          <p:spPr>
            <a:xfrm>
              <a:off x="411856" y="2059585"/>
              <a:ext cx="1383314" cy="6707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ultrasound</a:t>
              </a:r>
              <a:endParaRPr lang="en-IN" sz="1800" kern="1200" dirty="0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5004048" y="1844824"/>
            <a:ext cx="3888432" cy="4680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dirty="0" smtClean="0"/>
              <a:t>AMH</a:t>
            </a:r>
          </a:p>
          <a:p>
            <a:r>
              <a:rPr lang="en-US" sz="2400" dirty="0" smtClean="0"/>
              <a:t>Costly test	</a:t>
            </a:r>
          </a:p>
          <a:p>
            <a:r>
              <a:rPr lang="en-US" sz="2400" dirty="0" smtClean="0"/>
              <a:t>Not widely available</a:t>
            </a:r>
          </a:p>
          <a:p>
            <a:r>
              <a:rPr lang="en-US" sz="2400" dirty="0" smtClean="0"/>
              <a:t>Cycle independent</a:t>
            </a:r>
          </a:p>
          <a:p>
            <a:r>
              <a:rPr lang="en-US" sz="2400" dirty="0" smtClean="0"/>
              <a:t>Better predictive value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Current role - controversial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13" name="Rectangle 12"/>
          <p:cNvSpPr/>
          <p:nvPr/>
        </p:nvSpPr>
        <p:spPr>
          <a:xfrm>
            <a:off x="5004048" y="1844824"/>
            <a:ext cx="3888432" cy="46805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dirty="0" smtClean="0"/>
              <a:t>AFC</a:t>
            </a:r>
          </a:p>
          <a:p>
            <a:r>
              <a:rPr lang="en-US" sz="2400" dirty="0" smtClean="0"/>
              <a:t>Simple test	</a:t>
            </a:r>
          </a:p>
          <a:p>
            <a:r>
              <a:rPr lang="en-US" sz="2400" dirty="0" smtClean="0"/>
              <a:t>Good inter- &amp; intra- observer 		reproducibility</a:t>
            </a:r>
          </a:p>
          <a:p>
            <a:r>
              <a:rPr lang="en-US" sz="2400" dirty="0" smtClean="0"/>
              <a:t>Before starting stimulation</a:t>
            </a:r>
          </a:p>
          <a:p>
            <a:r>
              <a:rPr lang="en-US" sz="2400" dirty="0" smtClean="0"/>
              <a:t>Better correlation with 	retrieval number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Current role – widely </a:t>
            </a:r>
            <a:r>
              <a:rPr lang="en-US" sz="2400" dirty="0" err="1" smtClean="0"/>
              <a:t>practised</a:t>
            </a:r>
            <a:endParaRPr lang="en-US" dirty="0"/>
          </a:p>
          <a:p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56435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4" grpId="0" animBg="1"/>
      <p:bldP spid="5" grpId="0" animBg="1"/>
      <p:bldP spid="6" grpId="0" animBg="1"/>
      <p:bldP spid="9" grpId="0" animBg="1"/>
      <p:bldP spid="14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404</Words>
  <Application>Microsoft Office PowerPoint</Application>
  <PresentationFormat>On-screen Show (4:3)</PresentationFormat>
  <Paragraphs>149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Manikandan</dc:creator>
  <cp:lastModifiedBy>Manikandan</cp:lastModifiedBy>
  <cp:revision>26</cp:revision>
  <dcterms:created xsi:type="dcterms:W3CDTF">2012-11-15T17:29:53Z</dcterms:created>
  <dcterms:modified xsi:type="dcterms:W3CDTF">2012-11-16T09:04:26Z</dcterms:modified>
</cp:coreProperties>
</file>